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95" r:id="rId3"/>
    <p:sldId id="296" r:id="rId4"/>
    <p:sldId id="268" r:id="rId5"/>
    <p:sldId id="270" r:id="rId6"/>
    <p:sldId id="267" r:id="rId7"/>
    <p:sldId id="273" r:id="rId8"/>
    <p:sldId id="276" r:id="rId9"/>
    <p:sldId id="279" r:id="rId10"/>
    <p:sldId id="280" r:id="rId11"/>
    <p:sldId id="282" r:id="rId12"/>
    <p:sldId id="277" r:id="rId13"/>
    <p:sldId id="281" r:id="rId14"/>
    <p:sldId id="278" r:id="rId15"/>
    <p:sldId id="284" r:id="rId16"/>
    <p:sldId id="286" r:id="rId17"/>
    <p:sldId id="285" r:id="rId18"/>
    <p:sldId id="283" r:id="rId19"/>
    <p:sldId id="346" r:id="rId20"/>
    <p:sldId id="345"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95" d="100"/>
          <a:sy n="95" d="100"/>
        </p:scale>
        <p:origin x="9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71C79-94D6-42B6-98E2-582BCE4FB3C3}" type="doc">
      <dgm:prSet loTypeId="urn:microsoft.com/office/officeart/2011/layout/HexagonRadial#1" loCatId="cycle" qsTypeId="urn:microsoft.com/office/officeart/2005/8/quickstyle/3d5" qsCatId="3D" csTypeId="urn:microsoft.com/office/officeart/2005/8/colors/colorful1" csCatId="colorful" phldr="1"/>
      <dgm:spPr/>
      <dgm:t>
        <a:bodyPr/>
        <a:lstStyle/>
        <a:p>
          <a:endParaRPr lang="en-US"/>
        </a:p>
      </dgm:t>
    </dgm:pt>
    <dgm:pt modelId="{0468AF00-6085-4C78-94A9-FBD6BF524C4B}">
      <dgm:prSet phldrT="[Text]" custT="1"/>
      <dgm:spPr>
        <a:solidFill>
          <a:schemeClr val="accent2"/>
        </a:solidFill>
      </dgm:spPr>
      <dgm:t>
        <a:bodyPr/>
        <a:lstStyle/>
        <a:p>
          <a:r>
            <a:rPr lang="en-US" sz="1600" b="1" dirty="0"/>
            <a:t>Sustained Posture</a:t>
          </a:r>
        </a:p>
      </dgm:t>
    </dgm:pt>
    <dgm:pt modelId="{1BDF08C1-1CA6-4648-A680-EA76E5A35C44}" type="parTrans" cxnId="{B313621A-376C-448F-8FA4-64FCCF65244C}">
      <dgm:prSet/>
      <dgm:spPr/>
      <dgm:t>
        <a:bodyPr/>
        <a:lstStyle/>
        <a:p>
          <a:endParaRPr lang="en-US" sz="1600" b="1"/>
        </a:p>
      </dgm:t>
    </dgm:pt>
    <dgm:pt modelId="{730E6604-8AEF-4AF9-BE70-AFA51A151F10}" type="sibTrans" cxnId="{B313621A-376C-448F-8FA4-64FCCF65244C}">
      <dgm:prSet/>
      <dgm:spPr/>
      <dgm:t>
        <a:bodyPr/>
        <a:lstStyle/>
        <a:p>
          <a:endParaRPr lang="en-US" sz="1600" b="1" dirty="0"/>
        </a:p>
      </dgm:t>
    </dgm:pt>
    <dgm:pt modelId="{3B922724-5264-4466-899B-F03F5C60CDCD}">
      <dgm:prSet phldrT="[Text]" custT="1"/>
      <dgm:spPr>
        <a:solidFill>
          <a:schemeClr val="accent6"/>
        </a:solidFill>
      </dgm:spPr>
      <dgm:t>
        <a:bodyPr/>
        <a:lstStyle/>
        <a:p>
          <a:r>
            <a:rPr lang="en-US" sz="1600" b="1" dirty="0"/>
            <a:t>Awkward Posture</a:t>
          </a:r>
        </a:p>
      </dgm:t>
    </dgm:pt>
    <dgm:pt modelId="{CAEB738B-064A-42EB-96B0-816148AF2B2C}" type="parTrans" cxnId="{0A8F0755-C672-4171-80CC-1B232A810949}">
      <dgm:prSet/>
      <dgm:spPr/>
      <dgm:t>
        <a:bodyPr/>
        <a:lstStyle/>
        <a:p>
          <a:endParaRPr lang="en-US" sz="1600" b="1"/>
        </a:p>
      </dgm:t>
    </dgm:pt>
    <dgm:pt modelId="{54CF8D55-A40A-4CB1-BEB7-26BA0F1F12D4}" type="sibTrans" cxnId="{0A8F0755-C672-4171-80CC-1B232A810949}">
      <dgm:prSet/>
      <dgm:spPr/>
      <dgm:t>
        <a:bodyPr/>
        <a:lstStyle/>
        <a:p>
          <a:endParaRPr lang="en-US" sz="1600" b="1" dirty="0"/>
        </a:p>
      </dgm:t>
    </dgm:pt>
    <dgm:pt modelId="{E4841DB7-4BC4-4D8F-98FC-EC7A80C1C313}">
      <dgm:prSet phldrT="[Text]" custT="1"/>
      <dgm:spPr>
        <a:solidFill>
          <a:schemeClr val="accent3"/>
        </a:solidFill>
      </dgm:spPr>
      <dgm:t>
        <a:bodyPr/>
        <a:lstStyle/>
        <a:p>
          <a:r>
            <a:rPr lang="en-US" sz="1600" b="1" dirty="0"/>
            <a:t>Vibration</a:t>
          </a:r>
        </a:p>
      </dgm:t>
    </dgm:pt>
    <dgm:pt modelId="{552A650A-0583-49CC-BB0C-66F37428CEEE}" type="parTrans" cxnId="{676A4A5A-5EF4-4999-B53E-1E4DC5756990}">
      <dgm:prSet/>
      <dgm:spPr/>
      <dgm:t>
        <a:bodyPr/>
        <a:lstStyle/>
        <a:p>
          <a:endParaRPr lang="en-US" sz="1600" b="1"/>
        </a:p>
      </dgm:t>
    </dgm:pt>
    <dgm:pt modelId="{801EA724-31A9-463F-BB2F-6DBC41C32889}" type="sibTrans" cxnId="{676A4A5A-5EF4-4999-B53E-1E4DC5756990}">
      <dgm:prSet/>
      <dgm:spPr/>
      <dgm:t>
        <a:bodyPr/>
        <a:lstStyle/>
        <a:p>
          <a:endParaRPr lang="en-US" sz="1600" b="1" dirty="0"/>
        </a:p>
      </dgm:t>
    </dgm:pt>
    <dgm:pt modelId="{DE3B05F9-F9B0-4638-A903-0CD239CFC694}">
      <dgm:prSet phldrT="[Text]" custT="1"/>
      <dgm:spPr/>
      <dgm:t>
        <a:bodyPr/>
        <a:lstStyle/>
        <a:p>
          <a:r>
            <a:rPr lang="en-US" sz="1600" b="0" dirty="0"/>
            <a:t>Forceful Exertions </a:t>
          </a:r>
        </a:p>
      </dgm:t>
    </dgm:pt>
    <dgm:pt modelId="{37F1D566-4B20-402D-8622-005E0D2B7BC1}" type="parTrans" cxnId="{D52AD4B7-BA61-4522-AB5F-DDBBFF30649F}">
      <dgm:prSet/>
      <dgm:spPr/>
      <dgm:t>
        <a:bodyPr/>
        <a:lstStyle/>
        <a:p>
          <a:endParaRPr lang="en-US" sz="1600" b="1"/>
        </a:p>
      </dgm:t>
    </dgm:pt>
    <dgm:pt modelId="{1E0503F4-72BE-49C6-A106-F3812E3B5F44}" type="sibTrans" cxnId="{D52AD4B7-BA61-4522-AB5F-DDBBFF30649F}">
      <dgm:prSet/>
      <dgm:spPr/>
      <dgm:t>
        <a:bodyPr/>
        <a:lstStyle/>
        <a:p>
          <a:endParaRPr lang="en-US" sz="1600" b="1" dirty="0"/>
        </a:p>
      </dgm:t>
    </dgm:pt>
    <dgm:pt modelId="{8F4CD289-3527-4B1E-8492-C47129D2A2E7}">
      <dgm:prSet phldrT="[Text]" custT="1"/>
      <dgm:spPr>
        <a:solidFill>
          <a:schemeClr val="accent4"/>
        </a:solidFill>
      </dgm:spPr>
      <dgm:t>
        <a:bodyPr/>
        <a:lstStyle/>
        <a:p>
          <a:r>
            <a:rPr lang="en-US" sz="1400" b="0" dirty="0"/>
            <a:t>Contact Stress</a:t>
          </a:r>
        </a:p>
      </dgm:t>
    </dgm:pt>
    <dgm:pt modelId="{D1C30CDB-98D4-4A0C-A909-2C42E7BAC648}" type="parTrans" cxnId="{FFB38233-7A5D-40D7-9A80-315905E9B1F6}">
      <dgm:prSet/>
      <dgm:spPr/>
      <dgm:t>
        <a:bodyPr/>
        <a:lstStyle/>
        <a:p>
          <a:endParaRPr lang="en-US" sz="1600" b="1"/>
        </a:p>
      </dgm:t>
    </dgm:pt>
    <dgm:pt modelId="{9CD7FF48-2FA6-4432-9EC0-D99A0EC11EF0}" type="sibTrans" cxnId="{FFB38233-7A5D-40D7-9A80-315905E9B1F6}">
      <dgm:prSet/>
      <dgm:spPr/>
      <dgm:t>
        <a:bodyPr/>
        <a:lstStyle/>
        <a:p>
          <a:endParaRPr lang="en-US" sz="1600" b="1"/>
        </a:p>
      </dgm:t>
    </dgm:pt>
    <dgm:pt modelId="{E2FA4530-9DD1-404D-AFD4-52FC66226FC8}">
      <dgm:prSet phldrT="[Text]" custT="1"/>
      <dgm:spPr>
        <a:solidFill>
          <a:schemeClr val="tx2"/>
        </a:solidFill>
      </dgm:spPr>
      <dgm:t>
        <a:bodyPr/>
        <a:lstStyle/>
        <a:p>
          <a:r>
            <a:rPr lang="en-US" sz="1800" b="1" dirty="0"/>
            <a:t>Ergonomic Risk Factors</a:t>
          </a:r>
        </a:p>
      </dgm:t>
    </dgm:pt>
    <dgm:pt modelId="{6EAC3B0F-7EFA-42E5-95F4-47110CA6AC38}" type="parTrans" cxnId="{12AD323B-F91F-41B7-ACAE-DFB17E7FD482}">
      <dgm:prSet/>
      <dgm:spPr/>
      <dgm:t>
        <a:bodyPr/>
        <a:lstStyle/>
        <a:p>
          <a:endParaRPr lang="en-US" sz="1600" b="1"/>
        </a:p>
      </dgm:t>
    </dgm:pt>
    <dgm:pt modelId="{256534FD-832F-420F-868E-9E0064AA23A2}" type="sibTrans" cxnId="{12AD323B-F91F-41B7-ACAE-DFB17E7FD482}">
      <dgm:prSet/>
      <dgm:spPr/>
      <dgm:t>
        <a:bodyPr/>
        <a:lstStyle/>
        <a:p>
          <a:endParaRPr lang="en-US" sz="1600" b="1"/>
        </a:p>
      </dgm:t>
    </dgm:pt>
    <dgm:pt modelId="{F65EB43E-751F-4639-9014-8E745387CF79}">
      <dgm:prSet phldrT="[Text]" custT="1"/>
      <dgm:spPr>
        <a:solidFill>
          <a:schemeClr val="accent1"/>
        </a:solidFill>
        <a:ln>
          <a:solidFill>
            <a:schemeClr val="accent1"/>
          </a:solidFill>
        </a:ln>
      </dgm:spPr>
      <dgm:t>
        <a:bodyPr/>
        <a:lstStyle/>
        <a:p>
          <a:r>
            <a:rPr lang="en-US" sz="1600" b="0"/>
            <a:t>Repeated Motions</a:t>
          </a:r>
          <a:endParaRPr lang="en-US" sz="1600" b="0" dirty="0"/>
        </a:p>
      </dgm:t>
    </dgm:pt>
    <dgm:pt modelId="{BC41A178-FA0E-4237-AA22-4C6520042E86}" type="parTrans" cxnId="{E122F793-04A3-408A-9594-A82ECCD680AB}">
      <dgm:prSet/>
      <dgm:spPr/>
      <dgm:t>
        <a:bodyPr/>
        <a:lstStyle/>
        <a:p>
          <a:endParaRPr lang="en-US" sz="1600" b="1"/>
        </a:p>
      </dgm:t>
    </dgm:pt>
    <dgm:pt modelId="{ABB93489-660F-4439-A6DE-9263BB24F29B}" type="sibTrans" cxnId="{E122F793-04A3-408A-9594-A82ECCD680AB}">
      <dgm:prSet/>
      <dgm:spPr/>
      <dgm:t>
        <a:bodyPr/>
        <a:lstStyle/>
        <a:p>
          <a:endParaRPr lang="en-US" sz="1600" b="1"/>
        </a:p>
      </dgm:t>
    </dgm:pt>
    <dgm:pt modelId="{EFCB28CD-A047-4B9F-A30F-C1FE02C49925}" type="pres">
      <dgm:prSet presAssocID="{2E071C79-94D6-42B6-98E2-582BCE4FB3C3}" presName="Name0" presStyleCnt="0">
        <dgm:presLayoutVars>
          <dgm:chMax val="1"/>
          <dgm:chPref val="1"/>
          <dgm:dir/>
          <dgm:animOne val="branch"/>
          <dgm:animLvl val="lvl"/>
        </dgm:presLayoutVars>
      </dgm:prSet>
      <dgm:spPr/>
    </dgm:pt>
    <dgm:pt modelId="{4A30F5E7-A101-401C-80FE-9AD13F3378D6}" type="pres">
      <dgm:prSet presAssocID="{E2FA4530-9DD1-404D-AFD4-52FC66226FC8}" presName="Parent" presStyleLbl="node0" presStyleIdx="0" presStyleCnt="1" custLinFactNeighborX="664" custLinFactNeighborY="1985">
        <dgm:presLayoutVars>
          <dgm:chMax val="6"/>
          <dgm:chPref val="6"/>
        </dgm:presLayoutVars>
      </dgm:prSet>
      <dgm:spPr/>
    </dgm:pt>
    <dgm:pt modelId="{0D772BDA-85B1-4FA1-9AB5-24F3FA9A5758}" type="pres">
      <dgm:prSet presAssocID="{0468AF00-6085-4C78-94A9-FBD6BF524C4B}" presName="Accent1" presStyleCnt="0"/>
      <dgm:spPr/>
    </dgm:pt>
    <dgm:pt modelId="{69157A63-9410-4424-AD8A-99EED758F90F}" type="pres">
      <dgm:prSet presAssocID="{0468AF00-6085-4C78-94A9-FBD6BF524C4B}" presName="Accent" presStyleLbl="bgShp" presStyleIdx="0" presStyleCnt="6"/>
      <dgm:spPr/>
    </dgm:pt>
    <dgm:pt modelId="{144FEF89-EBB8-4AE7-9183-9C178BF2B914}" type="pres">
      <dgm:prSet presAssocID="{0468AF00-6085-4C78-94A9-FBD6BF524C4B}" presName="Child1" presStyleLbl="node1" presStyleIdx="0" presStyleCnt="6" custLinFactNeighborY="2904">
        <dgm:presLayoutVars>
          <dgm:chMax val="0"/>
          <dgm:chPref val="0"/>
          <dgm:bulletEnabled val="1"/>
        </dgm:presLayoutVars>
      </dgm:prSet>
      <dgm:spPr/>
    </dgm:pt>
    <dgm:pt modelId="{E7FAF0FC-142F-4C01-BACF-A0891A7AED82}" type="pres">
      <dgm:prSet presAssocID="{3B922724-5264-4466-899B-F03F5C60CDCD}" presName="Accent2" presStyleCnt="0"/>
      <dgm:spPr/>
    </dgm:pt>
    <dgm:pt modelId="{FC745534-46F4-4B70-833A-302612812809}" type="pres">
      <dgm:prSet presAssocID="{3B922724-5264-4466-899B-F03F5C60CDCD}" presName="Accent" presStyleLbl="bgShp" presStyleIdx="1" presStyleCnt="6" custLinFactNeighborY="10353"/>
      <dgm:spPr/>
    </dgm:pt>
    <dgm:pt modelId="{C02A13FD-7828-498C-AC9D-25D7805C2F19}" type="pres">
      <dgm:prSet presAssocID="{3B922724-5264-4466-899B-F03F5C60CDCD}" presName="Child2" presStyleLbl="node1" presStyleIdx="1" presStyleCnt="6">
        <dgm:presLayoutVars>
          <dgm:chMax val="0"/>
          <dgm:chPref val="0"/>
          <dgm:bulletEnabled val="1"/>
        </dgm:presLayoutVars>
      </dgm:prSet>
      <dgm:spPr/>
    </dgm:pt>
    <dgm:pt modelId="{95D7B782-444F-4B28-86E0-1BB23E9AE195}" type="pres">
      <dgm:prSet presAssocID="{E4841DB7-4BC4-4D8F-98FC-EC7A80C1C313}" presName="Accent3" presStyleCnt="0"/>
      <dgm:spPr/>
    </dgm:pt>
    <dgm:pt modelId="{E281C586-A031-46F0-8E30-55C807CD77BA}" type="pres">
      <dgm:prSet presAssocID="{E4841DB7-4BC4-4D8F-98FC-EC7A80C1C313}" presName="Accent" presStyleLbl="bgShp" presStyleIdx="2" presStyleCnt="6" custLinFactNeighborX="-6995" custLinFactNeighborY="5594"/>
      <dgm:spPr/>
    </dgm:pt>
    <dgm:pt modelId="{676C9DE6-7E2C-4F37-AC61-E9C07F7D3420}" type="pres">
      <dgm:prSet presAssocID="{E4841DB7-4BC4-4D8F-98FC-EC7A80C1C313}" presName="Child3" presStyleLbl="node1" presStyleIdx="2" presStyleCnt="6" custLinFactNeighborX="-970">
        <dgm:presLayoutVars>
          <dgm:chMax val="0"/>
          <dgm:chPref val="0"/>
          <dgm:bulletEnabled val="1"/>
        </dgm:presLayoutVars>
      </dgm:prSet>
      <dgm:spPr/>
    </dgm:pt>
    <dgm:pt modelId="{52AC2F3A-3C06-4A72-ACA8-D4CA462A58C4}" type="pres">
      <dgm:prSet presAssocID="{DE3B05F9-F9B0-4638-A903-0CD239CFC694}" presName="Accent4" presStyleCnt="0"/>
      <dgm:spPr/>
    </dgm:pt>
    <dgm:pt modelId="{26134EE1-22D2-4BD0-B235-32D41C1040C8}" type="pres">
      <dgm:prSet presAssocID="{DE3B05F9-F9B0-4638-A903-0CD239CFC694}" presName="Accent" presStyleLbl="bgShp" presStyleIdx="3" presStyleCnt="6" custLinFactNeighborX="-9029" custLinFactNeighborY="8906"/>
      <dgm:spPr/>
    </dgm:pt>
    <dgm:pt modelId="{EBA2860F-74A1-42F7-9E62-D7CCA0270F21}" type="pres">
      <dgm:prSet presAssocID="{DE3B05F9-F9B0-4638-A903-0CD239CFC694}" presName="Child4" presStyleLbl="node1" presStyleIdx="3" presStyleCnt="6" custLinFactNeighborX="-7089" custLinFactNeighborY="-985">
        <dgm:presLayoutVars>
          <dgm:chMax val="0"/>
          <dgm:chPref val="0"/>
          <dgm:bulletEnabled val="1"/>
        </dgm:presLayoutVars>
      </dgm:prSet>
      <dgm:spPr/>
    </dgm:pt>
    <dgm:pt modelId="{37857CB3-7E79-4F84-AA23-257079683C80}" type="pres">
      <dgm:prSet presAssocID="{F65EB43E-751F-4639-9014-8E745387CF79}" presName="Accent5" presStyleCnt="0"/>
      <dgm:spPr/>
    </dgm:pt>
    <dgm:pt modelId="{5CE297DD-B4C0-42EB-BB83-5E1C04D83C53}" type="pres">
      <dgm:prSet presAssocID="{F65EB43E-751F-4639-9014-8E745387CF79}" presName="Accent" presStyleLbl="bgShp" presStyleIdx="4" presStyleCnt="6" custLinFactNeighborX="-2190" custLinFactNeighborY="17295"/>
      <dgm:spPr/>
    </dgm:pt>
    <dgm:pt modelId="{4C91DB4C-4D94-4EE5-9F1A-CC726934F4B2}" type="pres">
      <dgm:prSet presAssocID="{F65EB43E-751F-4639-9014-8E745387CF79}" presName="Child5" presStyleLbl="node1" presStyleIdx="4" presStyleCnt="6" custLinFactNeighborX="-2296" custLinFactNeighborY="5843">
        <dgm:presLayoutVars>
          <dgm:chMax val="0"/>
          <dgm:chPref val="0"/>
          <dgm:bulletEnabled val="1"/>
        </dgm:presLayoutVars>
      </dgm:prSet>
      <dgm:spPr/>
    </dgm:pt>
    <dgm:pt modelId="{6D4166ED-8121-4B98-A2A3-F24C2441121A}" type="pres">
      <dgm:prSet presAssocID="{8F4CD289-3527-4B1E-8492-C47129D2A2E7}" presName="Accent6" presStyleCnt="0"/>
      <dgm:spPr/>
    </dgm:pt>
    <dgm:pt modelId="{DADBF882-C10D-43A5-8012-BB34F5D87BCA}" type="pres">
      <dgm:prSet presAssocID="{8F4CD289-3527-4B1E-8492-C47129D2A2E7}" presName="Accent" presStyleLbl="bgShp" presStyleIdx="5" presStyleCnt="6" custLinFactNeighborX="-12848" custLinFactNeighborY="7964"/>
      <dgm:spPr/>
    </dgm:pt>
    <dgm:pt modelId="{3559FFF7-487F-4E6E-9C4A-AA004A50AB21}" type="pres">
      <dgm:prSet presAssocID="{8F4CD289-3527-4B1E-8492-C47129D2A2E7}" presName="Child6" presStyleLbl="node1" presStyleIdx="5" presStyleCnt="6" custLinFactNeighborY="5242">
        <dgm:presLayoutVars>
          <dgm:chMax val="0"/>
          <dgm:chPref val="0"/>
          <dgm:bulletEnabled val="1"/>
        </dgm:presLayoutVars>
      </dgm:prSet>
      <dgm:spPr/>
    </dgm:pt>
  </dgm:ptLst>
  <dgm:cxnLst>
    <dgm:cxn modelId="{4BC0D215-5791-40A6-84C9-BD9A52854E63}" type="presOf" srcId="{DE3B05F9-F9B0-4638-A903-0CD239CFC694}" destId="{EBA2860F-74A1-42F7-9E62-D7CCA0270F21}" srcOrd="0" destOrd="0" presId="urn:microsoft.com/office/officeart/2011/layout/HexagonRadial#1"/>
    <dgm:cxn modelId="{B313621A-376C-448F-8FA4-64FCCF65244C}" srcId="{E2FA4530-9DD1-404D-AFD4-52FC66226FC8}" destId="{0468AF00-6085-4C78-94A9-FBD6BF524C4B}" srcOrd="0" destOrd="0" parTransId="{1BDF08C1-1CA6-4648-A680-EA76E5A35C44}" sibTransId="{730E6604-8AEF-4AF9-BE70-AFA51A151F10}"/>
    <dgm:cxn modelId="{D949501C-B9E2-4A2A-94DE-47B3844757B6}" type="presOf" srcId="{3B922724-5264-4466-899B-F03F5C60CDCD}" destId="{C02A13FD-7828-498C-AC9D-25D7805C2F19}" srcOrd="0" destOrd="0" presId="urn:microsoft.com/office/officeart/2011/layout/HexagonRadial#1"/>
    <dgm:cxn modelId="{9953F625-E8E0-400E-8839-1A8FED977CE3}" type="presOf" srcId="{8F4CD289-3527-4B1E-8492-C47129D2A2E7}" destId="{3559FFF7-487F-4E6E-9C4A-AA004A50AB21}" srcOrd="0" destOrd="0" presId="urn:microsoft.com/office/officeart/2011/layout/HexagonRadial#1"/>
    <dgm:cxn modelId="{FFB38233-7A5D-40D7-9A80-315905E9B1F6}" srcId="{E2FA4530-9DD1-404D-AFD4-52FC66226FC8}" destId="{8F4CD289-3527-4B1E-8492-C47129D2A2E7}" srcOrd="5" destOrd="0" parTransId="{D1C30CDB-98D4-4A0C-A909-2C42E7BAC648}" sibTransId="{9CD7FF48-2FA6-4432-9EC0-D99A0EC11EF0}"/>
    <dgm:cxn modelId="{D42F7639-D20B-41C7-8B05-F0F2AE6252AC}" type="presOf" srcId="{E2FA4530-9DD1-404D-AFD4-52FC66226FC8}" destId="{4A30F5E7-A101-401C-80FE-9AD13F3378D6}" srcOrd="0" destOrd="0" presId="urn:microsoft.com/office/officeart/2011/layout/HexagonRadial#1"/>
    <dgm:cxn modelId="{12AD323B-F91F-41B7-ACAE-DFB17E7FD482}" srcId="{2E071C79-94D6-42B6-98E2-582BCE4FB3C3}" destId="{E2FA4530-9DD1-404D-AFD4-52FC66226FC8}" srcOrd="0" destOrd="0" parTransId="{6EAC3B0F-7EFA-42E5-95F4-47110CA6AC38}" sibTransId="{256534FD-832F-420F-868E-9E0064AA23A2}"/>
    <dgm:cxn modelId="{505A8B64-BDF8-406A-AB54-B35CD8163150}" type="presOf" srcId="{F65EB43E-751F-4639-9014-8E745387CF79}" destId="{4C91DB4C-4D94-4EE5-9F1A-CC726934F4B2}" srcOrd="0" destOrd="0" presId="urn:microsoft.com/office/officeart/2011/layout/HexagonRadial#1"/>
    <dgm:cxn modelId="{2EE94E65-F3B4-4166-8F11-041E29B83B04}" type="presOf" srcId="{2E071C79-94D6-42B6-98E2-582BCE4FB3C3}" destId="{EFCB28CD-A047-4B9F-A30F-C1FE02C49925}" srcOrd="0" destOrd="0" presId="urn:microsoft.com/office/officeart/2011/layout/HexagonRadial#1"/>
    <dgm:cxn modelId="{0A8F0755-C672-4171-80CC-1B232A810949}" srcId="{E2FA4530-9DD1-404D-AFD4-52FC66226FC8}" destId="{3B922724-5264-4466-899B-F03F5C60CDCD}" srcOrd="1" destOrd="0" parTransId="{CAEB738B-064A-42EB-96B0-816148AF2B2C}" sibTransId="{54CF8D55-A40A-4CB1-BEB7-26BA0F1F12D4}"/>
    <dgm:cxn modelId="{676A4A5A-5EF4-4999-B53E-1E4DC5756990}" srcId="{E2FA4530-9DD1-404D-AFD4-52FC66226FC8}" destId="{E4841DB7-4BC4-4D8F-98FC-EC7A80C1C313}" srcOrd="2" destOrd="0" parTransId="{552A650A-0583-49CC-BB0C-66F37428CEEE}" sibTransId="{801EA724-31A9-463F-BB2F-6DBC41C32889}"/>
    <dgm:cxn modelId="{E122F793-04A3-408A-9594-A82ECCD680AB}" srcId="{E2FA4530-9DD1-404D-AFD4-52FC66226FC8}" destId="{F65EB43E-751F-4639-9014-8E745387CF79}" srcOrd="4" destOrd="0" parTransId="{BC41A178-FA0E-4237-AA22-4C6520042E86}" sibTransId="{ABB93489-660F-4439-A6DE-9263BB24F29B}"/>
    <dgm:cxn modelId="{D52AD4B7-BA61-4522-AB5F-DDBBFF30649F}" srcId="{E2FA4530-9DD1-404D-AFD4-52FC66226FC8}" destId="{DE3B05F9-F9B0-4638-A903-0CD239CFC694}" srcOrd="3" destOrd="0" parTransId="{37F1D566-4B20-402D-8622-005E0D2B7BC1}" sibTransId="{1E0503F4-72BE-49C6-A106-F3812E3B5F44}"/>
    <dgm:cxn modelId="{534497ED-501D-461C-831B-A3165FADEB18}" type="presOf" srcId="{0468AF00-6085-4C78-94A9-FBD6BF524C4B}" destId="{144FEF89-EBB8-4AE7-9183-9C178BF2B914}" srcOrd="0" destOrd="0" presId="urn:microsoft.com/office/officeart/2011/layout/HexagonRadial#1"/>
    <dgm:cxn modelId="{F9DD4AD1-52FD-44E3-88B4-67A3088937CE}" type="presOf" srcId="{E4841DB7-4BC4-4D8F-98FC-EC7A80C1C313}" destId="{676C9DE6-7E2C-4F37-AC61-E9C07F7D3420}" srcOrd="0" destOrd="0" presId="urn:microsoft.com/office/officeart/2011/layout/HexagonRadial#1"/>
    <dgm:cxn modelId="{D0E76726-E657-49B7-B1FF-BAF287D5CA8A}" type="presParOf" srcId="{EFCB28CD-A047-4B9F-A30F-C1FE02C49925}" destId="{4A30F5E7-A101-401C-80FE-9AD13F3378D6}" srcOrd="0" destOrd="0" presId="urn:microsoft.com/office/officeart/2011/layout/HexagonRadial#1"/>
    <dgm:cxn modelId="{8CBA8119-DAA1-4AD5-B527-435FF5E03CA3}" type="presParOf" srcId="{EFCB28CD-A047-4B9F-A30F-C1FE02C49925}" destId="{0D772BDA-85B1-4FA1-9AB5-24F3FA9A5758}" srcOrd="1" destOrd="0" presId="urn:microsoft.com/office/officeart/2011/layout/HexagonRadial#1"/>
    <dgm:cxn modelId="{6A30E843-6CE6-40ED-B825-D257B3C04AFF}" type="presParOf" srcId="{0D772BDA-85B1-4FA1-9AB5-24F3FA9A5758}" destId="{69157A63-9410-4424-AD8A-99EED758F90F}" srcOrd="0" destOrd="0" presId="urn:microsoft.com/office/officeart/2011/layout/HexagonRadial#1"/>
    <dgm:cxn modelId="{1037E8E1-0428-4B7D-BB52-32A45590E5F0}" type="presParOf" srcId="{EFCB28CD-A047-4B9F-A30F-C1FE02C49925}" destId="{144FEF89-EBB8-4AE7-9183-9C178BF2B914}" srcOrd="2" destOrd="0" presId="urn:microsoft.com/office/officeart/2011/layout/HexagonRadial#1"/>
    <dgm:cxn modelId="{A530F37D-B42E-4DB9-A437-930A59627F5A}" type="presParOf" srcId="{EFCB28CD-A047-4B9F-A30F-C1FE02C49925}" destId="{E7FAF0FC-142F-4C01-BACF-A0891A7AED82}" srcOrd="3" destOrd="0" presId="urn:microsoft.com/office/officeart/2011/layout/HexagonRadial#1"/>
    <dgm:cxn modelId="{F2225001-8F22-4EFF-A4D6-DDD652D95B75}" type="presParOf" srcId="{E7FAF0FC-142F-4C01-BACF-A0891A7AED82}" destId="{FC745534-46F4-4B70-833A-302612812809}" srcOrd="0" destOrd="0" presId="urn:microsoft.com/office/officeart/2011/layout/HexagonRadial#1"/>
    <dgm:cxn modelId="{B0244F53-E8F0-4858-9ED3-BBA09C759A24}" type="presParOf" srcId="{EFCB28CD-A047-4B9F-A30F-C1FE02C49925}" destId="{C02A13FD-7828-498C-AC9D-25D7805C2F19}" srcOrd="4" destOrd="0" presId="urn:microsoft.com/office/officeart/2011/layout/HexagonRadial#1"/>
    <dgm:cxn modelId="{0F5EE19B-BEC0-4241-8866-6BE3174D2221}" type="presParOf" srcId="{EFCB28CD-A047-4B9F-A30F-C1FE02C49925}" destId="{95D7B782-444F-4B28-86E0-1BB23E9AE195}" srcOrd="5" destOrd="0" presId="urn:microsoft.com/office/officeart/2011/layout/HexagonRadial#1"/>
    <dgm:cxn modelId="{DEA06D70-0A73-456D-AA3C-C0D3D593FDEB}" type="presParOf" srcId="{95D7B782-444F-4B28-86E0-1BB23E9AE195}" destId="{E281C586-A031-46F0-8E30-55C807CD77BA}" srcOrd="0" destOrd="0" presId="urn:microsoft.com/office/officeart/2011/layout/HexagonRadial#1"/>
    <dgm:cxn modelId="{1C9ADBCC-E128-4489-89D9-0DE2D3037652}" type="presParOf" srcId="{EFCB28CD-A047-4B9F-A30F-C1FE02C49925}" destId="{676C9DE6-7E2C-4F37-AC61-E9C07F7D3420}" srcOrd="6" destOrd="0" presId="urn:microsoft.com/office/officeart/2011/layout/HexagonRadial#1"/>
    <dgm:cxn modelId="{A7D73B3C-22F0-4217-8A96-D342B5DA75F8}" type="presParOf" srcId="{EFCB28CD-A047-4B9F-A30F-C1FE02C49925}" destId="{52AC2F3A-3C06-4A72-ACA8-D4CA462A58C4}" srcOrd="7" destOrd="0" presId="urn:microsoft.com/office/officeart/2011/layout/HexagonRadial#1"/>
    <dgm:cxn modelId="{6AE5A471-CA95-4B33-8BE0-51114D7292CF}" type="presParOf" srcId="{52AC2F3A-3C06-4A72-ACA8-D4CA462A58C4}" destId="{26134EE1-22D2-4BD0-B235-32D41C1040C8}" srcOrd="0" destOrd="0" presId="urn:microsoft.com/office/officeart/2011/layout/HexagonRadial#1"/>
    <dgm:cxn modelId="{CB1BBCBA-20AF-427F-8528-137A73F4D9BC}" type="presParOf" srcId="{EFCB28CD-A047-4B9F-A30F-C1FE02C49925}" destId="{EBA2860F-74A1-42F7-9E62-D7CCA0270F21}" srcOrd="8" destOrd="0" presId="urn:microsoft.com/office/officeart/2011/layout/HexagonRadial#1"/>
    <dgm:cxn modelId="{AB0655F9-DE4B-4E6F-9A81-66BBE4F6C678}" type="presParOf" srcId="{EFCB28CD-A047-4B9F-A30F-C1FE02C49925}" destId="{37857CB3-7E79-4F84-AA23-257079683C80}" srcOrd="9" destOrd="0" presId="urn:microsoft.com/office/officeart/2011/layout/HexagonRadial#1"/>
    <dgm:cxn modelId="{E876FB1D-921D-4A37-9D8B-3662574CA69C}" type="presParOf" srcId="{37857CB3-7E79-4F84-AA23-257079683C80}" destId="{5CE297DD-B4C0-42EB-BB83-5E1C04D83C53}" srcOrd="0" destOrd="0" presId="urn:microsoft.com/office/officeart/2011/layout/HexagonRadial#1"/>
    <dgm:cxn modelId="{3FA9CA31-C90F-44A8-8F7C-F2C5D5409DA4}" type="presParOf" srcId="{EFCB28CD-A047-4B9F-A30F-C1FE02C49925}" destId="{4C91DB4C-4D94-4EE5-9F1A-CC726934F4B2}" srcOrd="10" destOrd="0" presId="urn:microsoft.com/office/officeart/2011/layout/HexagonRadial#1"/>
    <dgm:cxn modelId="{6E1D7D26-786E-4955-8274-9D6C54E15927}" type="presParOf" srcId="{EFCB28CD-A047-4B9F-A30F-C1FE02C49925}" destId="{6D4166ED-8121-4B98-A2A3-F24C2441121A}" srcOrd="11" destOrd="0" presId="urn:microsoft.com/office/officeart/2011/layout/HexagonRadial#1"/>
    <dgm:cxn modelId="{D571DEDF-C73F-4436-AC33-0F921737306A}" type="presParOf" srcId="{6D4166ED-8121-4B98-A2A3-F24C2441121A}" destId="{DADBF882-C10D-43A5-8012-BB34F5D87BCA}" srcOrd="0" destOrd="0" presId="urn:microsoft.com/office/officeart/2011/layout/HexagonRadial#1"/>
    <dgm:cxn modelId="{3835FAB3-39A0-4E28-B032-5E79C1F8CFBC}" type="presParOf" srcId="{EFCB28CD-A047-4B9F-A30F-C1FE02C49925}" destId="{3559FFF7-487F-4E6E-9C4A-AA004A50AB21}" srcOrd="12" destOrd="0" presId="urn:microsoft.com/office/officeart/2011/layout/Hexagon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0F5E7-A101-401C-80FE-9AD13F3378D6}">
      <dsp:nvSpPr>
        <dsp:cNvPr id="0" name=""/>
        <dsp:cNvSpPr/>
      </dsp:nvSpPr>
      <dsp:spPr>
        <a:xfrm>
          <a:off x="3049304" y="1425462"/>
          <a:ext cx="1773125" cy="1533825"/>
        </a:xfrm>
        <a:prstGeom prst="hexagon">
          <a:avLst>
            <a:gd name="adj" fmla="val 28570"/>
            <a:gd name="vf" fmla="val 115470"/>
          </a:avLst>
        </a:prstGeom>
        <a:solidFill>
          <a:schemeClr val="tx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Ergonomic Risk Factors</a:t>
          </a:r>
        </a:p>
      </dsp:txBody>
      <dsp:txXfrm>
        <a:off x="3343136" y="1679638"/>
        <a:ext cx="1185461" cy="1025473"/>
      </dsp:txXfrm>
    </dsp:sp>
    <dsp:sp modelId="{FC745534-46F4-4B70-833A-302612812809}">
      <dsp:nvSpPr>
        <dsp:cNvPr id="0" name=""/>
        <dsp:cNvSpPr/>
      </dsp:nvSpPr>
      <dsp:spPr>
        <a:xfrm>
          <a:off x="4147848" y="720861"/>
          <a:ext cx="668995" cy="576427"/>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44FEF89-EBB8-4AE7-9183-9C178BF2B914}">
      <dsp:nvSpPr>
        <dsp:cNvPr id="0" name=""/>
        <dsp:cNvSpPr/>
      </dsp:nvSpPr>
      <dsp:spPr>
        <a:xfrm>
          <a:off x="3200861" y="36505"/>
          <a:ext cx="1453064" cy="1257071"/>
        </a:xfrm>
        <a:prstGeom prst="hexagon">
          <a:avLst>
            <a:gd name="adj" fmla="val 28570"/>
            <a:gd name="vf" fmla="val 115470"/>
          </a:avLst>
        </a:prstGeom>
        <a:solidFill>
          <a:schemeClr val="accent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Sustained Posture</a:t>
          </a:r>
        </a:p>
      </dsp:txBody>
      <dsp:txXfrm>
        <a:off x="3441665" y="244829"/>
        <a:ext cx="971456" cy="840423"/>
      </dsp:txXfrm>
    </dsp:sp>
    <dsp:sp modelId="{E281C586-A031-46F0-8E30-55C807CD77BA}">
      <dsp:nvSpPr>
        <dsp:cNvPr id="0" name=""/>
        <dsp:cNvSpPr/>
      </dsp:nvSpPr>
      <dsp:spPr>
        <a:xfrm>
          <a:off x="4881821" y="1771042"/>
          <a:ext cx="668995" cy="576427"/>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C02A13FD-7828-498C-AC9D-25D7805C2F19}">
      <dsp:nvSpPr>
        <dsp:cNvPr id="0" name=""/>
        <dsp:cNvSpPr/>
      </dsp:nvSpPr>
      <dsp:spPr>
        <a:xfrm>
          <a:off x="4533489" y="773183"/>
          <a:ext cx="1453064" cy="1257071"/>
        </a:xfrm>
        <a:prstGeom prst="hexagon">
          <a:avLst>
            <a:gd name="adj" fmla="val 28570"/>
            <a:gd name="vf" fmla="val 115470"/>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Awkward Posture</a:t>
          </a:r>
        </a:p>
      </dsp:txBody>
      <dsp:txXfrm>
        <a:off x="4774293" y="981507"/>
        <a:ext cx="971456" cy="840423"/>
      </dsp:txXfrm>
    </dsp:sp>
    <dsp:sp modelId="{26134EE1-22D2-4BD0-B235-32D41C1040C8}">
      <dsp:nvSpPr>
        <dsp:cNvPr id="0" name=""/>
        <dsp:cNvSpPr/>
      </dsp:nvSpPr>
      <dsp:spPr>
        <a:xfrm>
          <a:off x="4325841" y="3006556"/>
          <a:ext cx="668995" cy="576427"/>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676C9DE6-7E2C-4F37-AC61-E9C07F7D3420}">
      <dsp:nvSpPr>
        <dsp:cNvPr id="0" name=""/>
        <dsp:cNvSpPr/>
      </dsp:nvSpPr>
      <dsp:spPr>
        <a:xfrm>
          <a:off x="4519395" y="2293170"/>
          <a:ext cx="1453064" cy="1257071"/>
        </a:xfrm>
        <a:prstGeom prst="hexagon">
          <a:avLst>
            <a:gd name="adj" fmla="val 28570"/>
            <a:gd name="vf" fmla="val 115470"/>
          </a:avLst>
        </a:prstGeom>
        <a:solidFill>
          <a:schemeClr val="accent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Vibration</a:t>
          </a:r>
        </a:p>
      </dsp:txBody>
      <dsp:txXfrm>
        <a:off x="4760199" y="2501494"/>
        <a:ext cx="971456" cy="840423"/>
      </dsp:txXfrm>
    </dsp:sp>
    <dsp:sp modelId="{5CE297DD-B4C0-42EB-BB83-5E1C04D83C53}">
      <dsp:nvSpPr>
        <dsp:cNvPr id="0" name=""/>
        <dsp:cNvSpPr/>
      </dsp:nvSpPr>
      <dsp:spPr>
        <a:xfrm>
          <a:off x="3026179" y="3181182"/>
          <a:ext cx="668995" cy="576427"/>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EBA2860F-74A1-42F7-9E62-D7CCA0270F21}">
      <dsp:nvSpPr>
        <dsp:cNvPr id="0" name=""/>
        <dsp:cNvSpPr/>
      </dsp:nvSpPr>
      <dsp:spPr>
        <a:xfrm>
          <a:off x="3097853" y="3054836"/>
          <a:ext cx="1453064" cy="1257071"/>
        </a:xfrm>
        <a:prstGeom prst="hexagon">
          <a:avLst>
            <a:gd name="adj" fmla="val 28570"/>
            <a:gd name="vf" fmla="val 11547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Forceful Exertions </a:t>
          </a:r>
        </a:p>
      </dsp:txBody>
      <dsp:txXfrm>
        <a:off x="3338657" y="3263160"/>
        <a:ext cx="971456" cy="840423"/>
      </dsp:txXfrm>
    </dsp:sp>
    <dsp:sp modelId="{DADBF882-C10D-43A5-8012-BB34F5D87BCA}">
      <dsp:nvSpPr>
        <dsp:cNvPr id="0" name=""/>
        <dsp:cNvSpPr/>
      </dsp:nvSpPr>
      <dsp:spPr>
        <a:xfrm>
          <a:off x="2161322" y="2050215"/>
          <a:ext cx="668995" cy="576427"/>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C91DB4C-4D94-4EE5-9F1A-CC726934F4B2}">
      <dsp:nvSpPr>
        <dsp:cNvPr id="0" name=""/>
        <dsp:cNvSpPr/>
      </dsp:nvSpPr>
      <dsp:spPr>
        <a:xfrm>
          <a:off x="1828683" y="2367486"/>
          <a:ext cx="1453064" cy="1257071"/>
        </a:xfrm>
        <a:prstGeom prst="hexagon">
          <a:avLst>
            <a:gd name="adj" fmla="val 28570"/>
            <a:gd name="vf" fmla="val 115470"/>
          </a:avLst>
        </a:prstGeom>
        <a:solidFill>
          <a:schemeClr val="accent1"/>
        </a:solidFill>
        <a:ln>
          <a:solidFill>
            <a:schemeClr val="accent1"/>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t>Repeated Motions</a:t>
          </a:r>
          <a:endParaRPr lang="en-US" sz="1600" b="0" kern="1200" dirty="0"/>
        </a:p>
      </dsp:txBody>
      <dsp:txXfrm>
        <a:off x="2069487" y="2575810"/>
        <a:ext cx="971456" cy="840423"/>
      </dsp:txXfrm>
    </dsp:sp>
    <dsp:sp modelId="{3559FFF7-487F-4E6E-9C4A-AA004A50AB21}">
      <dsp:nvSpPr>
        <dsp:cNvPr id="0" name=""/>
        <dsp:cNvSpPr/>
      </dsp:nvSpPr>
      <dsp:spPr>
        <a:xfrm>
          <a:off x="1862046" y="837349"/>
          <a:ext cx="1453064" cy="1257071"/>
        </a:xfrm>
        <a:prstGeom prst="hexagon">
          <a:avLst>
            <a:gd name="adj" fmla="val 28570"/>
            <a:gd name="vf" fmla="val 115470"/>
          </a:avLst>
        </a:prstGeom>
        <a:solidFill>
          <a:schemeClr val="accent4"/>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Contact Stress</a:t>
          </a:r>
        </a:p>
      </dsp:txBody>
      <dsp:txXfrm>
        <a:off x="2102850" y="1045673"/>
        <a:ext cx="971456" cy="84042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1">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BE5EB-4D07-4664-B9A1-9992906AE913}"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A4669-9145-44C2-B356-9B03B17AA2D7}" type="slidenum">
              <a:rPr lang="en-US" smtClean="0"/>
              <a:t>‹#›</a:t>
            </a:fld>
            <a:endParaRPr lang="en-US"/>
          </a:p>
        </p:txBody>
      </p:sp>
    </p:spTree>
    <p:extLst>
      <p:ext uri="{BB962C8B-B14F-4D97-AF65-F5344CB8AC3E}">
        <p14:creationId xmlns:p14="http://schemas.microsoft.com/office/powerpoint/2010/main" val="1560825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09963-9FB4-4F03-8929-7976457311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2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90025-E667-433E-94D5-C0D354DE7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90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There is inherent ergonomic risk in the work we do. Although the presence</a:t>
            </a:r>
            <a:r>
              <a:rPr lang="en-US" baseline="0" dirty="0"/>
              <a:t> of a risk factor does not guarantee an injury, these </a:t>
            </a:r>
            <a:r>
              <a:rPr lang="en-US" dirty="0"/>
              <a:t>6 ergonomic risk factors should be avoided whenever possible. Note that many situations will expose you to </a:t>
            </a:r>
            <a:r>
              <a:rPr lang="en-US" b="1" dirty="0"/>
              <a:t>more than one risk </a:t>
            </a:r>
            <a:r>
              <a:rPr lang="en-US" dirty="0"/>
              <a:t>factor at a time.  Combining risk factors amplifies the danger. This lesson will focus on </a:t>
            </a:r>
            <a:r>
              <a:rPr lang="en-US" b="1" dirty="0"/>
              <a:t>posture and rest </a:t>
            </a:r>
            <a:r>
              <a:rPr lang="en-US" dirty="0"/>
              <a:t>as they are most relevant to sit-stand desks.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50753-6E2F-4045-A053-137D2D15A4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468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77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36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8201"/>
            <a:ext cx="80264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639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609600" y="1236663"/>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body" idx="1"/>
          </p:nvPr>
        </p:nvSpPr>
        <p:spPr>
          <a:xfrm>
            <a:off x="609600" y="2133600"/>
            <a:ext cx="10972800" cy="39927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9" name="Google Shape;99;p14"/>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0" name="Google Shape;100;p14"/>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094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93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67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99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3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4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00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596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80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38200"/>
            <a:ext cx="73152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 of Course Revision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Course Number - Course Name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6EA5B5-0090-438D-8335-A7DFC90F71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96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38200"/>
            <a:ext cx="10972800" cy="5794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Date of Course Revision</a:t>
            </a: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Course Number - Course Name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EA5B5-0090-438D-8335-A7DFC90F7113}"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p:cNvSpPr/>
          <p:nvPr userDrawn="1"/>
        </p:nvSpPr>
        <p:spPr>
          <a:xfrm>
            <a:off x="0" y="0"/>
            <a:ext cx="12192000" cy="533400"/>
          </a:xfrm>
          <a:prstGeom prst="rect">
            <a:avLst/>
          </a:prstGeom>
          <a:solidFill>
            <a:srgbClr val="002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userDrawn="1"/>
        </p:nvSpPr>
        <p:spPr>
          <a:xfrm>
            <a:off x="0" y="574823"/>
            <a:ext cx="12192000" cy="171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47960" y="67707"/>
            <a:ext cx="5896081" cy="397986"/>
          </a:xfrm>
          <a:prstGeom prst="rect">
            <a:avLst/>
          </a:prstGeom>
        </p:spPr>
      </p:pic>
    </p:spTree>
    <p:extLst>
      <p:ext uri="{BB962C8B-B14F-4D97-AF65-F5344CB8AC3E}">
        <p14:creationId xmlns:p14="http://schemas.microsoft.com/office/powerpoint/2010/main" val="135860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EHSErgonomics@umich.ed"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2892" y="937846"/>
            <a:ext cx="11347939" cy="707886"/>
          </a:xfrm>
          <a:prstGeom prst="rect">
            <a:avLst/>
          </a:prstGeom>
          <a:noFill/>
        </p:spPr>
        <p:txBody>
          <a:bodyPr wrap="square" rtlCol="0">
            <a:spAutoFit/>
          </a:bodyPr>
          <a:lstStyle/>
          <a:p>
            <a:r>
              <a:rPr lang="en-US" sz="4000" b="1" dirty="0"/>
              <a:t>Safe Lifting techniques to avoid injury</a:t>
            </a:r>
          </a:p>
        </p:txBody>
      </p:sp>
      <p:sp>
        <p:nvSpPr>
          <p:cNvPr id="6" name="TextBox 5"/>
          <p:cNvSpPr txBox="1"/>
          <p:nvPr/>
        </p:nvSpPr>
        <p:spPr>
          <a:xfrm>
            <a:off x="668215" y="2274279"/>
            <a:ext cx="4630615" cy="3816429"/>
          </a:xfrm>
          <a:prstGeom prst="rect">
            <a:avLst/>
          </a:prstGeom>
          <a:noFill/>
        </p:spPr>
        <p:txBody>
          <a:bodyPr wrap="square" rtlCol="0">
            <a:spAutoFit/>
          </a:bodyPr>
          <a:lstStyle/>
          <a:p>
            <a:r>
              <a:rPr lang="en-US" sz="2800" dirty="0"/>
              <a:t>Ergonomic injuries account for 35% of all worker’s compensation injuries in the United States. The goal of this tutorial is to identify injuries common to movers/material handlers and to explore various safe lifting techniques.</a:t>
            </a:r>
          </a:p>
          <a:p>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3767125516"/>
              </p:ext>
            </p:extLst>
          </p:nvPr>
        </p:nvGraphicFramePr>
        <p:xfrm>
          <a:off x="6335083" y="1946031"/>
          <a:ext cx="4719777" cy="4812322"/>
        </p:xfrm>
        <a:graphic>
          <a:graphicData uri="http://schemas.openxmlformats.org/presentationml/2006/ole">
            <mc:AlternateContent xmlns:mc="http://schemas.openxmlformats.org/markup-compatibility/2006">
              <mc:Choice xmlns:v="urn:schemas-microsoft-com:vml" Requires="v">
                <p:oleObj name="Clip" r:id="rId2" imgW="7652520" imgH="7805160" progId="">
                  <p:embed/>
                </p:oleObj>
              </mc:Choice>
              <mc:Fallback>
                <p:oleObj name="Clip" r:id="rId2" imgW="7652520" imgH="780516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083" y="1946031"/>
                        <a:ext cx="4719777" cy="4812322"/>
                      </a:xfrm>
                      <a:prstGeom prst="rect">
                        <a:avLst/>
                      </a:prstGeom>
                      <a:noFill/>
                    </p:spPr>
                  </p:pic>
                </p:oleObj>
              </mc:Fallback>
            </mc:AlternateContent>
          </a:graphicData>
        </a:graphic>
      </p:graphicFrame>
    </p:spTree>
    <p:extLst>
      <p:ext uri="{BB962C8B-B14F-4D97-AF65-F5344CB8AC3E}">
        <p14:creationId xmlns:p14="http://schemas.microsoft.com/office/powerpoint/2010/main" val="366570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4" y="1056249"/>
            <a:ext cx="11699631" cy="1077218"/>
          </a:xfrm>
          <a:prstGeom prst="rect">
            <a:avLst/>
          </a:prstGeom>
          <a:noFill/>
        </p:spPr>
        <p:txBody>
          <a:bodyPr wrap="square" rtlCol="0">
            <a:spAutoFit/>
          </a:bodyPr>
          <a:lstStyle/>
          <a:p>
            <a:r>
              <a:rPr lang="en-US" sz="4000" b="1" dirty="0"/>
              <a:t>Change how you work:</a:t>
            </a:r>
          </a:p>
          <a:p>
            <a:r>
              <a:rPr lang="en-US" sz="2400" b="1" i="1" dirty="0"/>
              <a:t>Injuries can occur by:</a:t>
            </a:r>
          </a:p>
        </p:txBody>
      </p:sp>
      <p:sp>
        <p:nvSpPr>
          <p:cNvPr id="5" name="Rectangle 4"/>
          <p:cNvSpPr/>
          <p:nvPr/>
        </p:nvSpPr>
        <p:spPr>
          <a:xfrm>
            <a:off x="211014" y="2133467"/>
            <a:ext cx="11500340" cy="769441"/>
          </a:xfrm>
          <a:prstGeom prst="rect">
            <a:avLst/>
          </a:prstGeom>
        </p:spPr>
        <p:txBody>
          <a:bodyPr wrap="square">
            <a:spAutoFit/>
          </a:bodyPr>
          <a:lstStyle/>
          <a:p>
            <a:r>
              <a:rPr lang="en-US" sz="4400" b="1" dirty="0">
                <a:solidFill>
                  <a:srgbClr val="FF0000"/>
                </a:solidFill>
              </a:rPr>
              <a:t>Bending at the waist and lifting at the same time</a:t>
            </a:r>
          </a:p>
        </p:txBody>
      </p:sp>
      <p:pic>
        <p:nvPicPr>
          <p:cNvPr id="6" name="Picture 5" descr="Image"/>
          <p:cNvPicPr/>
          <p:nvPr/>
        </p:nvPicPr>
        <p:blipFill rotWithShape="1">
          <a:blip r:embed="rId2">
            <a:extLst>
              <a:ext uri="{28A0092B-C50C-407E-A947-70E740481C1C}">
                <a14:useLocalDpi xmlns:a14="http://schemas.microsoft.com/office/drawing/2010/main" val="0"/>
              </a:ext>
            </a:extLst>
          </a:blip>
          <a:srcRect l="50536" t="50602" r="28581" b="1"/>
          <a:stretch/>
        </p:blipFill>
        <p:spPr bwMode="auto">
          <a:xfrm>
            <a:off x="1254368" y="3210685"/>
            <a:ext cx="2637693" cy="3002546"/>
          </a:xfrm>
          <a:prstGeom prst="rect">
            <a:avLst/>
          </a:prstGeom>
          <a:noFill/>
          <a:ln>
            <a:noFill/>
          </a:ln>
          <a:extLst>
            <a:ext uri="{53640926-AAD7-44D8-BBD7-CCE9431645EC}">
              <a14:shadowObscured xmlns:a14="http://schemas.microsoft.com/office/drawing/2010/main"/>
            </a:ext>
          </a:extLst>
        </p:spPr>
      </p:pic>
      <p:pic>
        <p:nvPicPr>
          <p:cNvPr id="9" name="Picture 8" descr="Image"/>
          <p:cNvPicPr/>
          <p:nvPr/>
        </p:nvPicPr>
        <p:blipFill rotWithShape="1">
          <a:blip r:embed="rId2">
            <a:extLst>
              <a:ext uri="{28A0092B-C50C-407E-A947-70E740481C1C}">
                <a14:useLocalDpi xmlns:a14="http://schemas.microsoft.com/office/drawing/2010/main" val="0"/>
              </a:ext>
            </a:extLst>
          </a:blip>
          <a:srcRect l="50536" r="28581" b="50817"/>
          <a:stretch/>
        </p:blipFill>
        <p:spPr bwMode="auto">
          <a:xfrm>
            <a:off x="5556738" y="3118339"/>
            <a:ext cx="2965939" cy="30948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362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4" y="1056249"/>
            <a:ext cx="11699631" cy="1077218"/>
          </a:xfrm>
          <a:prstGeom prst="rect">
            <a:avLst/>
          </a:prstGeom>
          <a:noFill/>
        </p:spPr>
        <p:txBody>
          <a:bodyPr wrap="square" rtlCol="0">
            <a:spAutoFit/>
          </a:bodyPr>
          <a:lstStyle/>
          <a:p>
            <a:r>
              <a:rPr lang="en-US" sz="4000" b="1" dirty="0"/>
              <a:t>Change how you work:</a:t>
            </a:r>
          </a:p>
          <a:p>
            <a:endParaRPr lang="en-US" sz="2400" b="1" i="1" dirty="0"/>
          </a:p>
        </p:txBody>
      </p:sp>
      <p:pic>
        <p:nvPicPr>
          <p:cNvPr id="13" name="Picture 12" descr="Mobirise"/>
          <p:cNvPicPr/>
          <p:nvPr/>
        </p:nvPicPr>
        <p:blipFill>
          <a:blip r:embed="rId2">
            <a:extLst>
              <a:ext uri="{28A0092B-C50C-407E-A947-70E740481C1C}">
                <a14:useLocalDpi xmlns:a14="http://schemas.microsoft.com/office/drawing/2010/main" val="0"/>
              </a:ext>
            </a:extLst>
          </a:blip>
          <a:srcRect/>
          <a:stretch>
            <a:fillRect/>
          </a:stretch>
        </p:blipFill>
        <p:spPr bwMode="auto">
          <a:xfrm>
            <a:off x="7479324" y="1771302"/>
            <a:ext cx="3766930" cy="2497264"/>
          </a:xfrm>
          <a:prstGeom prst="rect">
            <a:avLst/>
          </a:prstGeom>
          <a:noFill/>
          <a:ln>
            <a:noFill/>
          </a:ln>
        </p:spPr>
      </p:pic>
      <p:sp>
        <p:nvSpPr>
          <p:cNvPr id="5" name="Rectangle 4"/>
          <p:cNvSpPr/>
          <p:nvPr/>
        </p:nvSpPr>
        <p:spPr>
          <a:xfrm>
            <a:off x="211014" y="1771302"/>
            <a:ext cx="11500340" cy="1446550"/>
          </a:xfrm>
          <a:prstGeom prst="rect">
            <a:avLst/>
          </a:prstGeom>
        </p:spPr>
        <p:txBody>
          <a:bodyPr wrap="square">
            <a:spAutoFit/>
          </a:bodyPr>
          <a:lstStyle/>
          <a:p>
            <a:r>
              <a:rPr lang="en-US" sz="4400" b="1" dirty="0">
                <a:solidFill>
                  <a:srgbClr val="FF0000"/>
                </a:solidFill>
              </a:rPr>
              <a:t>There are many safe ways to lift a load</a:t>
            </a:r>
          </a:p>
          <a:p>
            <a:endParaRPr lang="en-US" sz="4400" b="1" dirty="0">
              <a:solidFill>
                <a:srgbClr val="FF0000"/>
              </a:solidFill>
            </a:endParaRPr>
          </a:p>
        </p:txBody>
      </p:sp>
      <p:pic>
        <p:nvPicPr>
          <p:cNvPr id="8" name="Content Placeholder 6"/>
          <p:cNvPicPr>
            <a:picLocks/>
          </p:cNvPicPr>
          <p:nvPr/>
        </p:nvPicPr>
        <p:blipFill>
          <a:blip r:embed="rId3"/>
          <a:srcRect/>
          <a:stretch>
            <a:fillRect/>
          </a:stretch>
        </p:blipFill>
        <p:spPr bwMode="auto">
          <a:xfrm>
            <a:off x="515815" y="4167554"/>
            <a:ext cx="8405445" cy="2661138"/>
          </a:xfrm>
          <a:prstGeom prst="rect">
            <a:avLst/>
          </a:prstGeom>
          <a:noFill/>
          <a:ln w="9525">
            <a:noFill/>
            <a:miter lim="800000"/>
            <a:headEnd/>
            <a:tailEnd/>
          </a:ln>
        </p:spPr>
      </p:pic>
      <p:pic>
        <p:nvPicPr>
          <p:cNvPr id="9" name="Content Placeholder 5"/>
          <p:cNvPicPr>
            <a:picLocks/>
          </p:cNvPicPr>
          <p:nvPr/>
        </p:nvPicPr>
        <p:blipFill>
          <a:blip r:embed="rId4"/>
          <a:srcRect/>
          <a:stretch>
            <a:fillRect/>
          </a:stretch>
        </p:blipFill>
        <p:spPr bwMode="auto">
          <a:xfrm>
            <a:off x="1688124" y="2579194"/>
            <a:ext cx="3263087" cy="2185988"/>
          </a:xfrm>
          <a:prstGeom prst="rect">
            <a:avLst/>
          </a:prstGeom>
          <a:noFill/>
          <a:ln w="9525">
            <a:noFill/>
            <a:miter lim="800000"/>
            <a:headEnd/>
            <a:tailEnd/>
          </a:ln>
        </p:spPr>
      </p:pic>
    </p:spTree>
    <p:extLst>
      <p:ext uri="{BB962C8B-B14F-4D97-AF65-F5344CB8AC3E}">
        <p14:creationId xmlns:p14="http://schemas.microsoft.com/office/powerpoint/2010/main" val="372325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4" y="1056249"/>
            <a:ext cx="11699631" cy="1077218"/>
          </a:xfrm>
          <a:prstGeom prst="rect">
            <a:avLst/>
          </a:prstGeom>
          <a:noFill/>
        </p:spPr>
        <p:txBody>
          <a:bodyPr wrap="square" rtlCol="0">
            <a:spAutoFit/>
          </a:bodyPr>
          <a:lstStyle/>
          <a:p>
            <a:r>
              <a:rPr lang="en-US" sz="4000" b="1" dirty="0"/>
              <a:t>Change how you work:</a:t>
            </a:r>
          </a:p>
          <a:p>
            <a:r>
              <a:rPr lang="en-US" sz="2400" b="1" i="1" dirty="0"/>
              <a:t>Injuries can occur by:</a:t>
            </a:r>
          </a:p>
        </p:txBody>
      </p:sp>
      <p:sp>
        <p:nvSpPr>
          <p:cNvPr id="5" name="Rectangle 4"/>
          <p:cNvSpPr/>
          <p:nvPr/>
        </p:nvSpPr>
        <p:spPr>
          <a:xfrm>
            <a:off x="211014" y="2133467"/>
            <a:ext cx="11500340" cy="769441"/>
          </a:xfrm>
          <a:prstGeom prst="rect">
            <a:avLst/>
          </a:prstGeom>
        </p:spPr>
        <p:txBody>
          <a:bodyPr wrap="square">
            <a:spAutoFit/>
          </a:bodyPr>
          <a:lstStyle/>
          <a:p>
            <a:r>
              <a:rPr lang="en-US" sz="4400" b="1" dirty="0">
                <a:solidFill>
                  <a:srgbClr val="FF0000"/>
                </a:solidFill>
              </a:rPr>
              <a:t>Lifting and reaching for an object that is too high</a:t>
            </a:r>
          </a:p>
        </p:txBody>
      </p:sp>
      <p:pic>
        <p:nvPicPr>
          <p:cNvPr id="7" name="Picture 6" descr="Natick, MA August 14 Ergonomics - Lab Safety Institute"/>
          <p:cNvPicPr/>
          <p:nvPr/>
        </p:nvPicPr>
        <p:blipFill rotWithShape="1">
          <a:blip r:embed="rId2">
            <a:extLst>
              <a:ext uri="{28A0092B-C50C-407E-A947-70E740481C1C}">
                <a14:useLocalDpi xmlns:a14="http://schemas.microsoft.com/office/drawing/2010/main" val="0"/>
              </a:ext>
            </a:extLst>
          </a:blip>
          <a:srcRect l="152" t="-267" r="62058" b="48598"/>
          <a:stretch/>
        </p:blipFill>
        <p:spPr bwMode="auto">
          <a:xfrm>
            <a:off x="1757558" y="3980125"/>
            <a:ext cx="1712474" cy="2476679"/>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500555" y="3295066"/>
            <a:ext cx="2356338" cy="685059"/>
          </a:xfrm>
          <a:prstGeom prst="rect">
            <a:avLst/>
          </a:prstGeom>
        </p:spPr>
        <p:txBody>
          <a:bodyPr wrap="square">
            <a:spAutoFit/>
          </a:bodyPr>
          <a:lstStyle/>
          <a:p>
            <a:pPr indent="457200">
              <a:lnSpc>
                <a:spcPct val="107000"/>
              </a:lnSpc>
              <a:spcAft>
                <a:spcPts val="800"/>
              </a:spcAft>
            </a:pP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Don’t </a:t>
            </a:r>
            <a:r>
              <a:rPr lang="en-US" b="1" dirty="0">
                <a:effectLst/>
                <a:latin typeface="Calibri" panose="020F0502020204030204" pitchFamily="34" charset="0"/>
                <a:ea typeface="Calibri" panose="020F0502020204030204" pitchFamily="34" charset="0"/>
                <a:cs typeface="Times New Roman" panose="02020603050405020304" pitchFamily="18" charset="0"/>
              </a:rPr>
              <a:t>Lift heavy objects from overhead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Natick, MA August 14 Ergonomics - Lab Safety Institute"/>
          <p:cNvPicPr/>
          <p:nvPr/>
        </p:nvPicPr>
        <p:blipFill rotWithShape="1">
          <a:blip r:embed="rId2">
            <a:extLst>
              <a:ext uri="{28A0092B-C50C-407E-A947-70E740481C1C}">
                <a14:useLocalDpi xmlns:a14="http://schemas.microsoft.com/office/drawing/2010/main" val="0"/>
              </a:ext>
            </a:extLst>
          </a:blip>
          <a:srcRect l="58843" t="-267" r="4486" b="48598"/>
          <a:stretch/>
        </p:blipFill>
        <p:spPr bwMode="auto">
          <a:xfrm>
            <a:off x="6265984" y="3980125"/>
            <a:ext cx="1494693" cy="2689084"/>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5838946" y="3295947"/>
            <a:ext cx="2348768" cy="685059"/>
          </a:xfrm>
          <a:prstGeom prst="rect">
            <a:avLst/>
          </a:prstGeom>
        </p:spPr>
        <p:txBody>
          <a:bodyPr wrap="square">
            <a:spAutoFit/>
          </a:bodyPr>
          <a:lstStyle/>
          <a:p>
            <a:pPr>
              <a:lnSpc>
                <a:spcPct val="107000"/>
              </a:lnSpc>
              <a:spcAft>
                <a:spcPts val="800"/>
              </a:spcAft>
            </a:pPr>
            <a:r>
              <a:rPr lang="en-US" b="1" dirty="0">
                <a:solidFill>
                  <a:srgbClr val="2E75B6"/>
                </a:solidFill>
                <a:effectLst/>
                <a:latin typeface="Calibri" panose="020F0502020204030204" pitchFamily="34" charset="0"/>
                <a:ea typeface="Calibri" panose="020F0502020204030204" pitchFamily="34" charset="0"/>
                <a:cs typeface="Times New Roman" panose="02020603050405020304" pitchFamily="18" charset="0"/>
              </a:rPr>
              <a:t>Do </a:t>
            </a:r>
            <a:r>
              <a:rPr lang="en-US" b="1" dirty="0">
                <a:effectLst/>
                <a:latin typeface="Calibri" panose="020F0502020204030204" pitchFamily="34" charset="0"/>
                <a:ea typeface="Calibri" panose="020F0502020204030204" pitchFamily="34" charset="0"/>
                <a:cs typeface="Times New Roman" panose="02020603050405020304" pitchFamily="18" charset="0"/>
              </a:rPr>
              <a:t>raise yourself to be closer to the load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54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4" y="1056249"/>
            <a:ext cx="11699631" cy="1077218"/>
          </a:xfrm>
          <a:prstGeom prst="rect">
            <a:avLst/>
          </a:prstGeom>
          <a:noFill/>
        </p:spPr>
        <p:txBody>
          <a:bodyPr wrap="square" rtlCol="0">
            <a:spAutoFit/>
          </a:bodyPr>
          <a:lstStyle/>
          <a:p>
            <a:r>
              <a:rPr lang="en-US" sz="4000" b="1" dirty="0"/>
              <a:t>Change how you work:</a:t>
            </a:r>
          </a:p>
          <a:p>
            <a:r>
              <a:rPr lang="en-US" sz="2400" b="1" i="1" dirty="0"/>
              <a:t>Injuries can occur by:</a:t>
            </a:r>
          </a:p>
        </p:txBody>
      </p:sp>
      <p:sp>
        <p:nvSpPr>
          <p:cNvPr id="5" name="Rectangle 4"/>
          <p:cNvSpPr/>
          <p:nvPr/>
        </p:nvSpPr>
        <p:spPr>
          <a:xfrm>
            <a:off x="211014" y="2133467"/>
            <a:ext cx="11500340" cy="769441"/>
          </a:xfrm>
          <a:prstGeom prst="rect">
            <a:avLst/>
          </a:prstGeom>
        </p:spPr>
        <p:txBody>
          <a:bodyPr wrap="square">
            <a:spAutoFit/>
          </a:bodyPr>
          <a:lstStyle/>
          <a:p>
            <a:r>
              <a:rPr lang="en-US" sz="4400" b="1" dirty="0">
                <a:solidFill>
                  <a:srgbClr val="FF0000"/>
                </a:solidFill>
              </a:rPr>
              <a:t>Pulling instead of pushing</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6390957" y="3774831"/>
            <a:ext cx="3151628" cy="2427969"/>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408650" y="3774831"/>
            <a:ext cx="3233688" cy="2427969"/>
          </a:xfrm>
          <a:prstGeom prst="rect">
            <a:avLst/>
          </a:prstGeom>
          <a:noFill/>
          <a:ln>
            <a:noFill/>
          </a:ln>
        </p:spPr>
      </p:pic>
      <p:sp>
        <p:nvSpPr>
          <p:cNvPr id="4" name="Rectangle 3"/>
          <p:cNvSpPr/>
          <p:nvPr/>
        </p:nvSpPr>
        <p:spPr>
          <a:xfrm>
            <a:off x="6390957" y="3386135"/>
            <a:ext cx="3251403" cy="388696"/>
          </a:xfrm>
          <a:prstGeom prst="rect">
            <a:avLst/>
          </a:prstGeom>
        </p:spPr>
        <p:txBody>
          <a:bodyPr wrap="none">
            <a:spAutoFit/>
          </a:bodyPr>
          <a:lstStyle/>
          <a:p>
            <a:pPr>
              <a:lnSpc>
                <a:spcPct val="107000"/>
              </a:lnSpc>
              <a:spcAft>
                <a:spcPts val="800"/>
              </a:spcAft>
            </a:pPr>
            <a:r>
              <a:rPr lang="en-US" b="1" dirty="0">
                <a:solidFill>
                  <a:srgbClr val="2E75B6"/>
                </a:solidFill>
                <a:effectLst/>
                <a:latin typeface="Calibri" panose="020F0502020204030204" pitchFamily="34" charset="0"/>
                <a:ea typeface="Calibri" panose="020F0502020204030204" pitchFamily="34" charset="0"/>
                <a:cs typeface="Times New Roman" panose="02020603050405020304" pitchFamily="18" charset="0"/>
              </a:rPr>
              <a:t>Do </a:t>
            </a:r>
            <a:r>
              <a:rPr lang="en-US" b="1" dirty="0">
                <a:latin typeface="Calibri" panose="020F0502020204030204" pitchFamily="34" charset="0"/>
                <a:ea typeface="Calibri" panose="020F0502020204030204" pitchFamily="34" charset="0"/>
                <a:cs typeface="Times New Roman" panose="02020603050405020304" pitchFamily="18" charset="0"/>
              </a:rPr>
              <a:t>push a load, even a handcart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37651" y="3386135"/>
            <a:ext cx="4308552" cy="375552"/>
          </a:xfrm>
          <a:prstGeom prst="rect">
            <a:avLst/>
          </a:prstGeom>
        </p:spPr>
        <p:txBody>
          <a:bodyPr wrap="none">
            <a:spAutoFit/>
          </a:bodyPr>
          <a:lstStyle/>
          <a:p>
            <a:pPr indent="457200">
              <a:lnSpc>
                <a:spcPct val="107000"/>
              </a:lnSpc>
              <a:spcAft>
                <a:spcPts val="800"/>
              </a:spcAft>
            </a:pP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Don’t </a:t>
            </a:r>
            <a:r>
              <a:rPr lang="en-US" b="1" dirty="0">
                <a:latin typeface="Calibri" panose="020F0502020204030204" pitchFamily="34" charset="0"/>
                <a:ea typeface="Calibri" panose="020F0502020204030204" pitchFamily="34" charset="0"/>
                <a:cs typeface="Times New Roman" panose="02020603050405020304" pitchFamily="18" charset="0"/>
              </a:rPr>
              <a:t>pull a load when you can push 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61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4" y="1056249"/>
            <a:ext cx="11699631" cy="1077218"/>
          </a:xfrm>
          <a:prstGeom prst="rect">
            <a:avLst/>
          </a:prstGeom>
          <a:noFill/>
        </p:spPr>
        <p:txBody>
          <a:bodyPr wrap="square" rtlCol="0">
            <a:spAutoFit/>
          </a:bodyPr>
          <a:lstStyle/>
          <a:p>
            <a:r>
              <a:rPr lang="en-US" sz="4000" b="1" dirty="0"/>
              <a:t>Change how you work:</a:t>
            </a:r>
          </a:p>
          <a:p>
            <a:r>
              <a:rPr lang="en-US" sz="2400" b="1" i="1" dirty="0"/>
              <a:t>Injuries can occur by:</a:t>
            </a:r>
          </a:p>
        </p:txBody>
      </p:sp>
      <p:sp>
        <p:nvSpPr>
          <p:cNvPr id="5" name="Rectangle 4"/>
          <p:cNvSpPr/>
          <p:nvPr/>
        </p:nvSpPr>
        <p:spPr>
          <a:xfrm>
            <a:off x="211014" y="2133467"/>
            <a:ext cx="11500340" cy="769441"/>
          </a:xfrm>
          <a:prstGeom prst="rect">
            <a:avLst/>
          </a:prstGeom>
        </p:spPr>
        <p:txBody>
          <a:bodyPr wrap="square">
            <a:spAutoFit/>
          </a:bodyPr>
          <a:lstStyle/>
          <a:p>
            <a:r>
              <a:rPr lang="en-US" sz="4400" b="1" dirty="0">
                <a:solidFill>
                  <a:srgbClr val="FF0000"/>
                </a:solidFill>
              </a:rPr>
              <a:t>Lifting a load that is too heavy</a:t>
            </a:r>
          </a:p>
        </p:txBody>
      </p:sp>
      <p:pic>
        <p:nvPicPr>
          <p:cNvPr id="4" name="Picture 3" descr="Image"/>
          <p:cNvPicPr/>
          <p:nvPr/>
        </p:nvPicPr>
        <p:blipFill rotWithShape="1">
          <a:blip r:embed="rId2">
            <a:extLst>
              <a:ext uri="{28A0092B-C50C-407E-A947-70E740481C1C}">
                <a14:useLocalDpi xmlns:a14="http://schemas.microsoft.com/office/drawing/2010/main" val="0"/>
              </a:ext>
            </a:extLst>
          </a:blip>
          <a:srcRect l="72412" t="50382" r="1181"/>
          <a:stretch/>
        </p:blipFill>
        <p:spPr bwMode="auto">
          <a:xfrm>
            <a:off x="726831" y="3210685"/>
            <a:ext cx="3153507" cy="3330791"/>
          </a:xfrm>
          <a:prstGeom prst="rect">
            <a:avLst/>
          </a:prstGeom>
          <a:noFill/>
          <a:ln>
            <a:noFill/>
          </a:ln>
          <a:extLst>
            <a:ext uri="{53640926-AAD7-44D8-BBD7-CCE9431645EC}">
              <a14:shadowObscured xmlns:a14="http://schemas.microsoft.com/office/drawing/2010/main"/>
            </a:ext>
          </a:extLst>
        </p:spPr>
      </p:pic>
      <p:pic>
        <p:nvPicPr>
          <p:cNvPr id="6" name="Picture 5" descr="Image"/>
          <p:cNvPicPr/>
          <p:nvPr/>
        </p:nvPicPr>
        <p:blipFill rotWithShape="1">
          <a:blip r:embed="rId2">
            <a:extLst>
              <a:ext uri="{28A0092B-C50C-407E-A947-70E740481C1C}">
                <a14:useLocalDpi xmlns:a14="http://schemas.microsoft.com/office/drawing/2010/main" val="0"/>
              </a:ext>
            </a:extLst>
          </a:blip>
          <a:srcRect l="72412" r="1181" b="51038"/>
          <a:stretch/>
        </p:blipFill>
        <p:spPr bwMode="auto">
          <a:xfrm>
            <a:off x="5298831" y="3210686"/>
            <a:ext cx="3868615" cy="34245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2352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4" y="1056249"/>
            <a:ext cx="11699631" cy="1077218"/>
          </a:xfrm>
          <a:prstGeom prst="rect">
            <a:avLst/>
          </a:prstGeom>
          <a:noFill/>
        </p:spPr>
        <p:txBody>
          <a:bodyPr wrap="square" rtlCol="0">
            <a:spAutoFit/>
          </a:bodyPr>
          <a:lstStyle/>
          <a:p>
            <a:r>
              <a:rPr lang="en-US" sz="4000" b="1" dirty="0"/>
              <a:t>Change how you work:</a:t>
            </a:r>
          </a:p>
          <a:p>
            <a:endParaRPr lang="en-US" sz="2400" b="1" i="1" dirty="0"/>
          </a:p>
        </p:txBody>
      </p:sp>
      <p:sp>
        <p:nvSpPr>
          <p:cNvPr id="5" name="Rectangle 4"/>
          <p:cNvSpPr/>
          <p:nvPr/>
        </p:nvSpPr>
        <p:spPr>
          <a:xfrm>
            <a:off x="211014" y="1771302"/>
            <a:ext cx="11500340" cy="1446550"/>
          </a:xfrm>
          <a:prstGeom prst="rect">
            <a:avLst/>
          </a:prstGeom>
        </p:spPr>
        <p:txBody>
          <a:bodyPr wrap="square">
            <a:spAutoFit/>
          </a:bodyPr>
          <a:lstStyle/>
          <a:p>
            <a:r>
              <a:rPr lang="en-US" sz="4400" b="1" dirty="0">
                <a:solidFill>
                  <a:srgbClr val="FF0000"/>
                </a:solidFill>
              </a:rPr>
              <a:t>Use Equipment</a:t>
            </a:r>
          </a:p>
          <a:p>
            <a:endParaRPr lang="en-US" sz="4400" b="1" dirty="0">
              <a:solidFill>
                <a:srgbClr val="FF0000"/>
              </a:solidFill>
            </a:endParaRPr>
          </a:p>
        </p:txBody>
      </p:sp>
      <p:pic>
        <p:nvPicPr>
          <p:cNvPr id="7" name="Picture 6" descr="http://www.globalindustrial.com/images/large/268602_11b.jpg"/>
          <p:cNvPicPr/>
          <p:nvPr/>
        </p:nvPicPr>
        <p:blipFill>
          <a:blip r:embed="rId2"/>
          <a:srcRect/>
          <a:stretch>
            <a:fillRect/>
          </a:stretch>
        </p:blipFill>
        <p:spPr bwMode="auto">
          <a:xfrm>
            <a:off x="422031" y="2848520"/>
            <a:ext cx="2620010" cy="2620010"/>
          </a:xfrm>
          <a:prstGeom prst="rect">
            <a:avLst/>
          </a:prstGeom>
          <a:noFill/>
          <a:ln w="9525">
            <a:noFill/>
            <a:miter lim="800000"/>
            <a:headEnd/>
            <a:tailEnd/>
          </a:ln>
        </p:spPr>
      </p:pic>
      <p:pic>
        <p:nvPicPr>
          <p:cNvPr id="10" name="Picture 9" descr="FURNITURE"/>
          <p:cNvPicPr/>
          <p:nvPr/>
        </p:nvPicPr>
        <p:blipFill>
          <a:blip r:embed="rId3"/>
          <a:srcRect/>
          <a:stretch>
            <a:fillRect/>
          </a:stretch>
        </p:blipFill>
        <p:spPr bwMode="auto">
          <a:xfrm>
            <a:off x="2239108" y="4812951"/>
            <a:ext cx="3124200" cy="1828800"/>
          </a:xfrm>
          <a:prstGeom prst="rect">
            <a:avLst/>
          </a:prstGeom>
          <a:noFill/>
          <a:ln w="9525">
            <a:noFill/>
            <a:miter lim="800000"/>
            <a:headEnd/>
            <a:tailEnd/>
          </a:ln>
        </p:spPr>
      </p:pic>
      <p:pic>
        <p:nvPicPr>
          <p:cNvPr id="11" name="Picture 10" descr="Office equipment"/>
          <p:cNvPicPr/>
          <p:nvPr/>
        </p:nvPicPr>
        <p:blipFill>
          <a:blip r:embed="rId4"/>
          <a:srcRect/>
          <a:stretch>
            <a:fillRect/>
          </a:stretch>
        </p:blipFill>
        <p:spPr bwMode="auto">
          <a:xfrm>
            <a:off x="4390293" y="2365928"/>
            <a:ext cx="2112010" cy="1879600"/>
          </a:xfrm>
          <a:prstGeom prst="rect">
            <a:avLst/>
          </a:prstGeom>
          <a:noFill/>
          <a:ln w="9525">
            <a:noFill/>
            <a:miter lim="800000"/>
            <a:headEnd/>
            <a:tailEnd/>
          </a:ln>
        </p:spPr>
      </p:pic>
      <p:pic>
        <p:nvPicPr>
          <p:cNvPr id="12" name="Picture 11" descr="http://www.happcontrols.com/images/30/33142800.jpg"/>
          <p:cNvPicPr/>
          <p:nvPr/>
        </p:nvPicPr>
        <p:blipFill>
          <a:blip r:embed="rId5"/>
          <a:srcRect/>
          <a:stretch>
            <a:fillRect/>
          </a:stretch>
        </p:blipFill>
        <p:spPr bwMode="auto">
          <a:xfrm>
            <a:off x="9595338" y="1594858"/>
            <a:ext cx="1371600" cy="2650670"/>
          </a:xfrm>
          <a:prstGeom prst="rect">
            <a:avLst/>
          </a:prstGeom>
          <a:noFill/>
          <a:ln w="9525">
            <a:noFill/>
            <a:miter lim="800000"/>
            <a:headEnd/>
            <a:tailEnd/>
          </a:ln>
        </p:spPr>
      </p:pic>
      <p:pic>
        <p:nvPicPr>
          <p:cNvPr id="14" name="Picture 13" descr="Best Utility Carts for Storing Supplies – ARTnews.co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7133" y="4930181"/>
            <a:ext cx="2310765" cy="1809115"/>
          </a:xfrm>
          <a:prstGeom prst="rect">
            <a:avLst/>
          </a:prstGeom>
          <a:noFill/>
          <a:ln>
            <a:noFill/>
          </a:ln>
        </p:spPr>
      </p:pic>
      <p:pic>
        <p:nvPicPr>
          <p:cNvPr id="15" name="Picture 14" descr="Global Industrial™ Mobile Scissor Lift Table, 27&quot;L x 17&quot;W Platform, 330 Lb. Cap."/>
          <p:cNvPicPr/>
          <p:nvPr/>
        </p:nvPicPr>
        <p:blipFill>
          <a:blip r:embed="rId7">
            <a:extLst>
              <a:ext uri="{28A0092B-C50C-407E-A947-70E740481C1C}">
                <a14:useLocalDpi xmlns:a14="http://schemas.microsoft.com/office/drawing/2010/main" val="0"/>
              </a:ext>
            </a:extLst>
          </a:blip>
          <a:srcRect/>
          <a:stretch>
            <a:fillRect/>
          </a:stretch>
        </p:blipFill>
        <p:spPr bwMode="auto">
          <a:xfrm>
            <a:off x="6978065" y="2169764"/>
            <a:ext cx="1744980" cy="1744980"/>
          </a:xfrm>
          <a:prstGeom prst="rect">
            <a:avLst/>
          </a:prstGeom>
          <a:noFill/>
          <a:ln>
            <a:noFill/>
          </a:ln>
        </p:spPr>
      </p:pic>
    </p:spTree>
    <p:extLst>
      <p:ext uri="{BB962C8B-B14F-4D97-AF65-F5344CB8AC3E}">
        <p14:creationId xmlns:p14="http://schemas.microsoft.com/office/powerpoint/2010/main" val="6842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4" y="1056249"/>
            <a:ext cx="11699631" cy="1077218"/>
          </a:xfrm>
          <a:prstGeom prst="rect">
            <a:avLst/>
          </a:prstGeom>
          <a:noFill/>
        </p:spPr>
        <p:txBody>
          <a:bodyPr wrap="square" rtlCol="0">
            <a:spAutoFit/>
          </a:bodyPr>
          <a:lstStyle/>
          <a:p>
            <a:r>
              <a:rPr lang="en-US" sz="4000" b="1" dirty="0"/>
              <a:t>Change how you work:</a:t>
            </a:r>
          </a:p>
          <a:p>
            <a:endParaRPr lang="en-US" sz="2400" b="1" i="1" dirty="0"/>
          </a:p>
        </p:txBody>
      </p:sp>
      <p:sp>
        <p:nvSpPr>
          <p:cNvPr id="5" name="Rectangle 4"/>
          <p:cNvSpPr/>
          <p:nvPr/>
        </p:nvSpPr>
        <p:spPr>
          <a:xfrm>
            <a:off x="211014" y="1771302"/>
            <a:ext cx="11500340" cy="1446550"/>
          </a:xfrm>
          <a:prstGeom prst="rect">
            <a:avLst/>
          </a:prstGeom>
        </p:spPr>
        <p:txBody>
          <a:bodyPr wrap="square">
            <a:spAutoFit/>
          </a:bodyPr>
          <a:lstStyle/>
          <a:p>
            <a:r>
              <a:rPr lang="en-US" sz="4400" b="1" dirty="0">
                <a:solidFill>
                  <a:srgbClr val="FF0000"/>
                </a:solidFill>
              </a:rPr>
              <a:t>Change your environment</a:t>
            </a:r>
          </a:p>
          <a:p>
            <a:endParaRPr lang="en-US" sz="4400" b="1" dirty="0">
              <a:solidFill>
                <a:srgbClr val="FF0000"/>
              </a:solidFill>
            </a:endParaRPr>
          </a:p>
        </p:txBody>
      </p:sp>
      <p:pic>
        <p:nvPicPr>
          <p:cNvPr id="9" name="Picture 8" descr="Freezer Shelving Manufacturers and Suppliers in the USA"/>
          <p:cNvPicPr/>
          <p:nvPr/>
        </p:nvPicPr>
        <p:blipFill>
          <a:blip r:embed="rId2">
            <a:extLst>
              <a:ext uri="{28A0092B-C50C-407E-A947-70E740481C1C}">
                <a14:useLocalDpi xmlns:a14="http://schemas.microsoft.com/office/drawing/2010/main" val="0"/>
              </a:ext>
            </a:extLst>
          </a:blip>
          <a:srcRect/>
          <a:stretch>
            <a:fillRect/>
          </a:stretch>
        </p:blipFill>
        <p:spPr bwMode="auto">
          <a:xfrm>
            <a:off x="7314712" y="3599840"/>
            <a:ext cx="1758950" cy="3112135"/>
          </a:xfrm>
          <a:prstGeom prst="rect">
            <a:avLst/>
          </a:prstGeom>
          <a:noFill/>
          <a:ln>
            <a:noFill/>
          </a:ln>
        </p:spPr>
      </p:pic>
      <p:sp>
        <p:nvSpPr>
          <p:cNvPr id="3" name="TextBox 2"/>
          <p:cNvSpPr txBox="1"/>
          <p:nvPr/>
        </p:nvSpPr>
        <p:spPr>
          <a:xfrm>
            <a:off x="6056972" y="2756187"/>
            <a:ext cx="4079630" cy="923330"/>
          </a:xfrm>
          <a:prstGeom prst="rect">
            <a:avLst/>
          </a:prstGeom>
          <a:noFill/>
        </p:spPr>
        <p:txBody>
          <a:bodyPr wrap="square" rtlCol="0">
            <a:spAutoFit/>
          </a:bodyPr>
          <a:lstStyle/>
          <a:p>
            <a:r>
              <a:rPr lang="en-US" dirty="0"/>
              <a:t>Reorient supplies on shelves to allow heaviest items between knee and waist height, lightest items on top</a:t>
            </a:r>
          </a:p>
        </p:txBody>
      </p:sp>
      <p:sp>
        <p:nvSpPr>
          <p:cNvPr id="4" name="TextBox 3"/>
          <p:cNvSpPr txBox="1"/>
          <p:nvPr/>
        </p:nvSpPr>
        <p:spPr>
          <a:xfrm>
            <a:off x="801175" y="2835527"/>
            <a:ext cx="3681046" cy="646331"/>
          </a:xfrm>
          <a:prstGeom prst="rect">
            <a:avLst/>
          </a:prstGeom>
          <a:noFill/>
        </p:spPr>
        <p:txBody>
          <a:bodyPr wrap="square" rtlCol="0">
            <a:spAutoFit/>
          </a:bodyPr>
          <a:lstStyle/>
          <a:p>
            <a:r>
              <a:rPr lang="en-US" dirty="0"/>
              <a:t>Dumpsters with “windows” instead of lifting lid to dispose of trash</a:t>
            </a:r>
          </a:p>
        </p:txBody>
      </p:sp>
      <p:pic>
        <p:nvPicPr>
          <p:cNvPr id="13" name="Picture 12" descr="Pro Waste Front Load 8yd tall - Pro Waste Services In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118" y="3799002"/>
            <a:ext cx="2142294" cy="1935284"/>
          </a:xfrm>
          <a:prstGeom prst="rect">
            <a:avLst/>
          </a:prstGeom>
          <a:noFill/>
          <a:ln>
            <a:noFill/>
          </a:ln>
        </p:spPr>
      </p:pic>
      <p:pic>
        <p:nvPicPr>
          <p:cNvPr id="15" name="Picture 14" descr="Pro Waste Front Load Container 8yd - Pro Waste Services Inc."/>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4412" y="3741535"/>
            <a:ext cx="1931794" cy="1935283"/>
          </a:xfrm>
          <a:prstGeom prst="rect">
            <a:avLst/>
          </a:prstGeom>
          <a:noFill/>
          <a:ln>
            <a:noFill/>
          </a:ln>
        </p:spPr>
      </p:pic>
    </p:spTree>
    <p:extLst>
      <p:ext uri="{BB962C8B-B14F-4D97-AF65-F5344CB8AC3E}">
        <p14:creationId xmlns:p14="http://schemas.microsoft.com/office/powerpoint/2010/main" val="282546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981200" y="838200"/>
            <a:ext cx="8229600" cy="1143000"/>
          </a:xfrm>
        </p:spPr>
        <p:txBody>
          <a:bodyPr vert="horz" lIns="92075" tIns="46038" rIns="92075" bIns="46038" rtlCol="0" anchor="ctr">
            <a:normAutofit/>
          </a:bodyPr>
          <a:lstStyle/>
          <a:p>
            <a:r>
              <a:rPr lang="en-US" dirty="0">
                <a:effectLst>
                  <a:outerShdw blurRad="38100" dist="38100" dir="2700000" algn="tl">
                    <a:srgbClr val="C0C0C0"/>
                  </a:outerShdw>
                </a:effectLst>
              </a:rPr>
              <a:t>Back Belts – good or bad?</a:t>
            </a:r>
          </a:p>
        </p:txBody>
      </p:sp>
      <p:sp>
        <p:nvSpPr>
          <p:cNvPr id="44035" name="Rectangle 3"/>
          <p:cNvSpPr>
            <a:spLocks noGrp="1" noChangeArrowheads="1"/>
          </p:cNvSpPr>
          <p:nvPr>
            <p:ph type="body" idx="4294967295"/>
          </p:nvPr>
        </p:nvSpPr>
        <p:spPr>
          <a:xfrm>
            <a:off x="1981200" y="1905001"/>
            <a:ext cx="8229600" cy="3992563"/>
          </a:xfrm>
        </p:spPr>
        <p:txBody>
          <a:bodyPr/>
          <a:lstStyle/>
          <a:p>
            <a:r>
              <a:rPr lang="en-US" dirty="0"/>
              <a:t>NIOSH reports there is no compelling evidence that back belts prevent back injury or back pain.</a:t>
            </a:r>
          </a:p>
        </p:txBody>
      </p:sp>
      <p:pic>
        <p:nvPicPr>
          <p:cNvPr id="44036" name="Picture 5" descr="Black Belt Lumbar Support"/>
          <p:cNvPicPr>
            <a:picLocks noChangeAspect="1" noChangeArrowheads="1"/>
          </p:cNvPicPr>
          <p:nvPr/>
        </p:nvPicPr>
        <p:blipFill>
          <a:blip r:embed="rId2"/>
          <a:srcRect/>
          <a:stretch>
            <a:fillRect/>
          </a:stretch>
        </p:blipFill>
        <p:spPr bwMode="auto">
          <a:xfrm>
            <a:off x="4800600" y="3124200"/>
            <a:ext cx="2743200" cy="3429000"/>
          </a:xfrm>
          <a:prstGeom prst="rect">
            <a:avLst/>
          </a:prstGeom>
          <a:noFill/>
          <a:ln w="9525">
            <a:noFill/>
            <a:miter lim="800000"/>
            <a:headEnd/>
            <a:tailEnd/>
          </a:ln>
        </p:spPr>
      </p:pic>
    </p:spTree>
    <p:extLst>
      <p:ext uri="{BB962C8B-B14F-4D97-AF65-F5344CB8AC3E}">
        <p14:creationId xmlns:p14="http://schemas.microsoft.com/office/powerpoint/2010/main" val="296425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19856324"/>
              </p:ext>
            </p:extLst>
          </p:nvPr>
        </p:nvGraphicFramePr>
        <p:xfrm>
          <a:off x="7637584" y="936815"/>
          <a:ext cx="3382108" cy="5577696"/>
        </p:xfrm>
        <a:graphic>
          <a:graphicData uri="http://schemas.openxmlformats.org/presentationml/2006/ole">
            <mc:AlternateContent xmlns:mc="http://schemas.openxmlformats.org/markup-compatibility/2006">
              <mc:Choice xmlns:v="urn:schemas-microsoft-com:vml" Requires="v">
                <p:oleObj name="Clip" r:id="rId2" imgW="4088880" imgH="6744240" progId="">
                  <p:embed/>
                </p:oleObj>
              </mc:Choice>
              <mc:Fallback>
                <p:oleObj name="Clip" r:id="rId2" imgW="4088880" imgH="674424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584" y="936815"/>
                        <a:ext cx="3382108" cy="5577696"/>
                      </a:xfrm>
                      <a:prstGeom prst="rect">
                        <a:avLst/>
                      </a:prstGeom>
                      <a:noFill/>
                    </p:spPr>
                  </p:pic>
                </p:oleObj>
              </mc:Fallback>
            </mc:AlternateContent>
          </a:graphicData>
        </a:graphic>
      </p:graphicFrame>
      <p:sp>
        <p:nvSpPr>
          <p:cNvPr id="3" name="TextBox 2"/>
          <p:cNvSpPr txBox="1"/>
          <p:nvPr/>
        </p:nvSpPr>
        <p:spPr>
          <a:xfrm>
            <a:off x="281354" y="2368062"/>
            <a:ext cx="6904892" cy="2246769"/>
          </a:xfrm>
          <a:prstGeom prst="rect">
            <a:avLst/>
          </a:prstGeom>
          <a:noFill/>
        </p:spPr>
        <p:txBody>
          <a:bodyPr wrap="square" rtlCol="0">
            <a:spAutoFit/>
          </a:bodyPr>
          <a:lstStyle/>
          <a:p>
            <a:r>
              <a:rPr lang="en-US" sz="2800" dirty="0"/>
              <a:t>Musculoskeletal Injury risk can be reduced with work method change, equipment use and environmental changes.  Don’t be a statistic, think before you work and work smarter, not harder.</a:t>
            </a:r>
          </a:p>
        </p:txBody>
      </p:sp>
      <p:sp>
        <p:nvSpPr>
          <p:cNvPr id="4" name="TextBox 3"/>
          <p:cNvSpPr txBox="1"/>
          <p:nvPr/>
        </p:nvSpPr>
        <p:spPr>
          <a:xfrm>
            <a:off x="668214" y="936815"/>
            <a:ext cx="4126523" cy="1015663"/>
          </a:xfrm>
          <a:prstGeom prst="rect">
            <a:avLst/>
          </a:prstGeom>
          <a:noFill/>
        </p:spPr>
        <p:txBody>
          <a:bodyPr wrap="square" rtlCol="0">
            <a:spAutoFit/>
          </a:bodyPr>
          <a:lstStyle/>
          <a:p>
            <a:r>
              <a:rPr lang="en-US" sz="6000" b="1" dirty="0"/>
              <a:t>Summary</a:t>
            </a:r>
          </a:p>
        </p:txBody>
      </p:sp>
    </p:spTree>
    <p:extLst>
      <p:ext uri="{BB962C8B-B14F-4D97-AF65-F5344CB8AC3E}">
        <p14:creationId xmlns:p14="http://schemas.microsoft.com/office/powerpoint/2010/main" val="165736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FC92-C056-A5ED-8218-87FDED974B13}"/>
              </a:ext>
            </a:extLst>
          </p:cNvPr>
          <p:cNvSpPr>
            <a:spLocks noGrp="1"/>
          </p:cNvSpPr>
          <p:nvPr>
            <p:ph type="title"/>
          </p:nvPr>
        </p:nvSpPr>
        <p:spPr>
          <a:xfrm>
            <a:off x="609600" y="838200"/>
            <a:ext cx="10972800" cy="762000"/>
          </a:xfrm>
        </p:spPr>
        <p:txBody>
          <a:bodyPr>
            <a:normAutofit fontScale="90000"/>
          </a:bodyPr>
          <a:lstStyle/>
          <a:p>
            <a:r>
              <a:rPr lang="en-US" sz="3200" dirty="0"/>
              <a:t>If  you are not sure what you need, contact EHS ergonomics</a:t>
            </a:r>
            <a:br>
              <a:rPr lang="en-US" sz="3200" dirty="0"/>
            </a:br>
            <a:r>
              <a:rPr lang="en-US" sz="2200" dirty="0"/>
              <a:t>EHSErgonomics@umich.edu</a:t>
            </a:r>
          </a:p>
        </p:txBody>
      </p:sp>
      <p:pic>
        <p:nvPicPr>
          <p:cNvPr id="5" name="Picture 4">
            <a:extLst>
              <a:ext uri="{FF2B5EF4-FFF2-40B4-BE49-F238E27FC236}">
                <a16:creationId xmlns:a16="http://schemas.microsoft.com/office/drawing/2014/main" id="{945C2B8F-A914-D9F0-F27F-19E0FE536BE6}"/>
              </a:ext>
            </a:extLst>
          </p:cNvPr>
          <p:cNvPicPr>
            <a:picLocks noChangeAspect="1"/>
          </p:cNvPicPr>
          <p:nvPr/>
        </p:nvPicPr>
        <p:blipFill rotWithShape="1">
          <a:blip r:embed="rId2"/>
          <a:srcRect l="19517" t="31363" r="62737" b="19993"/>
          <a:stretch/>
        </p:blipFill>
        <p:spPr bwMode="auto">
          <a:xfrm>
            <a:off x="3552453" y="1891089"/>
            <a:ext cx="4843024" cy="4720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514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24948"/>
            <a:ext cx="8229600" cy="838200"/>
          </a:xfrm>
        </p:spPr>
        <p:txBody>
          <a:bodyPr>
            <a:normAutofit fontScale="90000"/>
          </a:bodyPr>
          <a:lstStyle/>
          <a:p>
            <a:br>
              <a:rPr lang="en-US" dirty="0"/>
            </a:br>
            <a:br>
              <a:rPr lang="en-US" dirty="0"/>
            </a:br>
            <a:r>
              <a:rPr lang="en-US" sz="3800" b="1" dirty="0"/>
              <a:t>Ergonomics is fitting the work to the worker</a:t>
            </a:r>
            <a:br>
              <a:rPr lang="en-US" dirty="0"/>
            </a:br>
            <a:br>
              <a:rPr lang="en-US" dirty="0"/>
            </a:br>
            <a:endParaRPr lang="en-US" dirty="0"/>
          </a:p>
        </p:txBody>
      </p:sp>
      <p:pic>
        <p:nvPicPr>
          <p:cNvPr id="11" name="Content Placeholder 3" descr="Office Design and Ergonomics"/>
          <p:cNvPicPr>
            <a:picLocks noGrp="1"/>
          </p:cNvPicPr>
          <p:nvPr>
            <p:ph sz="half" idx="1"/>
          </p:nvPr>
        </p:nvPicPr>
        <p:blipFill>
          <a:blip r:embed="rId3"/>
          <a:srcRect/>
          <a:stretch>
            <a:fillRect/>
          </a:stretch>
        </p:blipFill>
        <p:spPr bwMode="auto">
          <a:xfrm>
            <a:off x="1981201" y="1922850"/>
            <a:ext cx="2365485" cy="4525963"/>
          </a:xfrm>
          <a:prstGeom prst="rect">
            <a:avLst/>
          </a:prstGeom>
          <a:noFill/>
          <a:ln w="9525">
            <a:noFill/>
            <a:miter lim="800000"/>
            <a:headEnd/>
            <a:tailEnd/>
          </a:ln>
        </p:spPr>
      </p:pic>
      <p:sp>
        <p:nvSpPr>
          <p:cNvPr id="3" name="TextBox 2"/>
          <p:cNvSpPr txBox="1"/>
          <p:nvPr/>
        </p:nvSpPr>
        <p:spPr>
          <a:xfrm>
            <a:off x="2667000" y="3803965"/>
            <a:ext cx="2438400"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Exposure to more than one risk factor increases the chances of experiencing discomfort.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5742431" y="2286000"/>
            <a:ext cx="571738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Ergonomics is about “fit”. The fit between a person and what they do, the objects they use and the environments in which they work.  If good fit is achieved, the stresses on people are reduced.  They become comfortable, can do things efficiently and productively without discomfort.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 ergonomic evaluator will look for specific risk factors that may indicate a “poor” fit, and then make recommendations to reduce these risks which without resolution, could lead to a </a:t>
            </a:r>
            <a:r>
              <a:rPr kumimoji="0" lang="en-US" sz="1800" b="1" i="0" u="none" strike="noStrike" kern="1200" cap="none" spc="0" normalizeH="0" baseline="0" noProof="0" dirty="0">
                <a:ln>
                  <a:noFill/>
                </a:ln>
                <a:solidFill>
                  <a:prstClr val="black"/>
                </a:solidFill>
                <a:effectLst/>
                <a:uLnTx/>
                <a:uFillTx/>
                <a:latin typeface="Calibri"/>
                <a:ea typeface="+mn-ea"/>
                <a:cs typeface="+mn-cs"/>
              </a:rPr>
              <a:t>musculoskeletal/cumulative trauma disorder</a:t>
            </a:r>
          </a:p>
        </p:txBody>
      </p:sp>
    </p:spTree>
    <p:extLst>
      <p:ext uri="{BB962C8B-B14F-4D97-AF65-F5344CB8AC3E}">
        <p14:creationId xmlns:p14="http://schemas.microsoft.com/office/powerpoint/2010/main" val="259256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eanuts 802393 Peanuts Lucy Psychiatric Help Magnet">
            <a:extLst>
              <a:ext uri="{FF2B5EF4-FFF2-40B4-BE49-F238E27FC236}">
                <a16:creationId xmlns:a16="http://schemas.microsoft.com/office/drawing/2014/main" id="{11C10D59-767E-42C2-9031-65DAEB5C029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981" y="1835092"/>
            <a:ext cx="4525963" cy="4525963"/>
          </a:xfrm>
          <a:prstGeom prst="rect">
            <a:avLst/>
          </a:prstGeom>
          <a:noFill/>
          <a:ln>
            <a:noFill/>
          </a:ln>
        </p:spPr>
      </p:pic>
      <p:sp>
        <p:nvSpPr>
          <p:cNvPr id="9" name="TextBox 8">
            <a:extLst>
              <a:ext uri="{FF2B5EF4-FFF2-40B4-BE49-F238E27FC236}">
                <a16:creationId xmlns:a16="http://schemas.microsoft.com/office/drawing/2014/main" id="{41C72FD8-BB55-4247-84D9-C1DDA5012BD1}"/>
              </a:ext>
            </a:extLst>
          </p:cNvPr>
          <p:cNvSpPr txBox="1"/>
          <p:nvPr/>
        </p:nvSpPr>
        <p:spPr>
          <a:xfrm>
            <a:off x="1862357" y="2273416"/>
            <a:ext cx="2105636" cy="374911"/>
          </a:xfrm>
          <a:prstGeom prst="rect">
            <a:avLst/>
          </a:prstGeom>
          <a:solidFill>
            <a:srgbClr val="FFCC00"/>
          </a:soli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Ergonomic</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8CB5F0E-84E6-41FD-BB04-44BE636C15E9}"/>
              </a:ext>
            </a:extLst>
          </p:cNvPr>
          <p:cNvSpPr txBox="1"/>
          <p:nvPr/>
        </p:nvSpPr>
        <p:spPr>
          <a:xfrm>
            <a:off x="4985158" y="2759245"/>
            <a:ext cx="6094602" cy="1837426"/>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Sarah Cooney, OTR/L</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Senior Ergonomics Professional</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University of Michigan</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Environment, Health and Safety</a:t>
            </a:r>
            <a:endParaRPr kumimoji="0" lang="en-US" sz="1800" b="0" i="0" u="none" strike="noStrike" kern="1200" cap="none" spc="0" normalizeH="0" baseline="0" noProof="0" dirty="0">
              <a:ln>
                <a:noFill/>
              </a:ln>
              <a:solidFill>
                <a:prstClr val="black"/>
              </a:solidFill>
              <a:effectLst/>
              <a:uLnTx/>
              <a:uFillTx/>
              <a:latin typeface="Calibri"/>
              <a:ea typeface="+mn-ea"/>
              <a:cs typeface="+mn-cs"/>
              <a:hlinkClick r:id="" action="ppaction://noaction"/>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 action="ppaction://noaction"/>
              </a:rPr>
              <a:t>scooney@umich.edu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734-763-7704</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600" i="0" u="sng" dirty="0">
                <a:solidFill>
                  <a:srgbClr val="0D57AA"/>
                </a:solidFill>
                <a:effectLst/>
                <a:hlinkClick r:id="rId3"/>
              </a:rPr>
              <a:t>EHSErgonomics@umich.edu</a:t>
            </a:r>
            <a:endParaRPr kumimoji="0" lang="en-US" sz="160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12406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0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2148" y="650753"/>
            <a:ext cx="9829800" cy="1051323"/>
          </a:xfrm>
        </p:spPr>
        <p:txBody>
          <a:bodyPr>
            <a:normAutofit/>
          </a:bodyPr>
          <a:lstStyle/>
          <a:p>
            <a:r>
              <a:rPr lang="en-US" sz="3000" dirty="0"/>
              <a:t>What are musculoskeletal/cumulative trauma disorders?</a:t>
            </a:r>
          </a:p>
        </p:txBody>
      </p:sp>
      <p:sp>
        <p:nvSpPr>
          <p:cNvPr id="6" name="Content Placeholder 5"/>
          <p:cNvSpPr>
            <a:spLocks noGrp="1"/>
          </p:cNvSpPr>
          <p:nvPr>
            <p:ph idx="1"/>
          </p:nvPr>
        </p:nvSpPr>
        <p:spPr>
          <a:xfrm>
            <a:off x="5138532" y="1911631"/>
            <a:ext cx="5732004" cy="2765822"/>
          </a:xfrm>
        </p:spPr>
        <p:txBody>
          <a:bodyPr>
            <a:normAutofit fontScale="85000" lnSpcReduction="10000"/>
          </a:bodyPr>
          <a:lstStyle/>
          <a:p>
            <a:pPr marL="0" indent="0">
              <a:buNone/>
            </a:pPr>
            <a:r>
              <a:rPr lang="en-US" dirty="0"/>
              <a:t>A musculoskeletal disorder is discomfort of the muscles, ligaments, tendons, joints or nerves which could include strain, sprain or inflammation which typically accumulates over time. They are NOT a diagnosis, but a class of disorders with similar characteristics. </a:t>
            </a:r>
          </a:p>
        </p:txBody>
      </p:sp>
      <p:pic>
        <p:nvPicPr>
          <p:cNvPr id="2" name="Picture 1"/>
          <p:cNvPicPr>
            <a:picLocks noChangeAspect="1"/>
          </p:cNvPicPr>
          <p:nvPr/>
        </p:nvPicPr>
        <p:blipFill>
          <a:blip r:embed="rId2"/>
          <a:stretch>
            <a:fillRect/>
          </a:stretch>
        </p:blipFill>
        <p:spPr>
          <a:xfrm>
            <a:off x="609044" y="1985719"/>
            <a:ext cx="4192935" cy="2178778"/>
          </a:xfrm>
          <a:prstGeom prst="rect">
            <a:avLst/>
          </a:prstGeom>
        </p:spPr>
      </p:pic>
      <p:pic>
        <p:nvPicPr>
          <p:cNvPr id="3" name="Picture 2">
            <a:extLst>
              <a:ext uri="{FF2B5EF4-FFF2-40B4-BE49-F238E27FC236}">
                <a16:creationId xmlns:a16="http://schemas.microsoft.com/office/drawing/2014/main" id="{F3E1B135-37A0-70C3-7FF6-8F2D8A2B2E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2597" y="4521268"/>
            <a:ext cx="2276475" cy="2009775"/>
          </a:xfrm>
          <a:prstGeom prst="rect">
            <a:avLst/>
          </a:prstGeom>
          <a:noFill/>
        </p:spPr>
      </p:pic>
      <p:sp>
        <p:nvSpPr>
          <p:cNvPr id="4" name="TextBox 3">
            <a:extLst>
              <a:ext uri="{FF2B5EF4-FFF2-40B4-BE49-F238E27FC236}">
                <a16:creationId xmlns:a16="http://schemas.microsoft.com/office/drawing/2014/main" id="{3FD1D231-4FC6-2A42-6B94-8182C321DE2C}"/>
              </a:ext>
            </a:extLst>
          </p:cNvPr>
          <p:cNvSpPr txBox="1"/>
          <p:nvPr/>
        </p:nvSpPr>
        <p:spPr>
          <a:xfrm>
            <a:off x="3508310" y="4887008"/>
            <a:ext cx="8239539" cy="1754326"/>
          </a:xfrm>
          <a:prstGeom prst="rect">
            <a:avLst/>
          </a:prstGeom>
          <a:noFill/>
        </p:spPr>
        <p:txBody>
          <a:bodyPr wrap="square" rtlCol="0">
            <a:spAutoFit/>
          </a:bodyPr>
          <a:lstStyle/>
          <a:p>
            <a:r>
              <a:rPr lang="en-US" sz="2700" dirty="0"/>
              <a:t>Microtrauma experienced by the body on a daily basis can heal over time. But if we experience more trauma than the natural healing process can absorb, the result is a MSD/CT injury</a:t>
            </a:r>
          </a:p>
        </p:txBody>
      </p:sp>
    </p:spTree>
    <p:extLst>
      <p:ext uri="{BB962C8B-B14F-4D97-AF65-F5344CB8AC3E}">
        <p14:creationId xmlns:p14="http://schemas.microsoft.com/office/powerpoint/2010/main" val="367347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14262" y="718458"/>
            <a:ext cx="6858000" cy="1453209"/>
          </a:xfrm>
        </p:spPr>
        <p:txBody>
          <a:bodyPr>
            <a:normAutofit/>
          </a:bodyPr>
          <a:lstStyle/>
          <a:p>
            <a:r>
              <a:rPr lang="en-US" sz="2700" dirty="0"/>
              <a:t>Symptoms of musculoskeletal disorders</a:t>
            </a:r>
          </a:p>
        </p:txBody>
      </p:sp>
      <p:graphicFrame>
        <p:nvGraphicFramePr>
          <p:cNvPr id="7" name="Content Placeholder 6"/>
          <p:cNvGraphicFramePr>
            <a:graphicFrameLocks noGrp="1"/>
          </p:cNvGraphicFramePr>
          <p:nvPr>
            <p:ph idx="1"/>
          </p:nvPr>
        </p:nvGraphicFramePr>
        <p:xfrm>
          <a:off x="1968759" y="2034074"/>
          <a:ext cx="8854751" cy="4599989"/>
        </p:xfrm>
        <a:graphic>
          <a:graphicData uri="http://schemas.openxmlformats.org/drawingml/2006/table">
            <a:tbl>
              <a:tblPr firstRow="1" bandRow="1">
                <a:tableStyleId>{5C22544A-7EE6-4342-B048-85BDC9FD1C3A}</a:tableStyleId>
              </a:tblPr>
              <a:tblGrid>
                <a:gridCol w="2295676">
                  <a:extLst>
                    <a:ext uri="{9D8B030D-6E8A-4147-A177-3AD203B41FA5}">
                      <a16:colId xmlns:a16="http://schemas.microsoft.com/office/drawing/2014/main" val="20000"/>
                    </a:ext>
                  </a:extLst>
                </a:gridCol>
                <a:gridCol w="6559075">
                  <a:extLst>
                    <a:ext uri="{9D8B030D-6E8A-4147-A177-3AD203B41FA5}">
                      <a16:colId xmlns:a16="http://schemas.microsoft.com/office/drawing/2014/main" val="20001"/>
                    </a:ext>
                  </a:extLst>
                </a:gridCol>
              </a:tblGrid>
              <a:tr h="426566">
                <a:tc>
                  <a:txBody>
                    <a:bodyPr/>
                    <a:lstStyle/>
                    <a:p>
                      <a:r>
                        <a:rPr lang="en-US" sz="1400" dirty="0"/>
                        <a:t>Symptom</a:t>
                      </a:r>
                    </a:p>
                  </a:txBody>
                  <a:tcPr marL="68580" marR="68580" marT="34290" marB="34290"/>
                </a:tc>
                <a:tc>
                  <a:txBody>
                    <a:bodyPr/>
                    <a:lstStyle/>
                    <a:p>
                      <a:r>
                        <a:rPr lang="en-US" sz="1400" dirty="0"/>
                        <a:t>Description or observation </a:t>
                      </a:r>
                    </a:p>
                  </a:txBody>
                  <a:tcPr marL="68580" marR="68580" marT="34290" marB="34290"/>
                </a:tc>
                <a:extLst>
                  <a:ext uri="{0D108BD9-81ED-4DB2-BD59-A6C34878D82A}">
                    <a16:rowId xmlns:a16="http://schemas.microsoft.com/office/drawing/2014/main" val="10000"/>
                  </a:ext>
                </a:extLst>
              </a:tr>
              <a:tr h="749371">
                <a:tc>
                  <a:txBody>
                    <a:bodyPr/>
                    <a:lstStyle/>
                    <a:p>
                      <a:r>
                        <a:rPr lang="en-US" sz="1400" dirty="0"/>
                        <a:t>Pain—sharp, shooting or dull</a:t>
                      </a:r>
                    </a:p>
                  </a:txBody>
                  <a:tcPr marL="68580" marR="68580" marT="34290" marB="34290"/>
                </a:tc>
                <a:tc>
                  <a:txBody>
                    <a:bodyPr/>
                    <a:lstStyle/>
                    <a:p>
                      <a:r>
                        <a:rPr lang="en-US" sz="1400" dirty="0"/>
                        <a:t>Most</a:t>
                      </a:r>
                      <a:r>
                        <a:rPr lang="en-US" sz="1400" baseline="0" dirty="0"/>
                        <a:t> common symptom which may be present at rest or while using the injured body part</a:t>
                      </a:r>
                      <a:endParaRPr lang="en-US" sz="1400" dirty="0"/>
                    </a:p>
                  </a:txBody>
                  <a:tcPr marL="68580" marR="68580" marT="34290" marB="34290"/>
                </a:tc>
                <a:extLst>
                  <a:ext uri="{0D108BD9-81ED-4DB2-BD59-A6C34878D82A}">
                    <a16:rowId xmlns:a16="http://schemas.microsoft.com/office/drawing/2014/main" val="10001"/>
                  </a:ext>
                </a:extLst>
              </a:tr>
              <a:tr h="426566">
                <a:tc>
                  <a:txBody>
                    <a:bodyPr/>
                    <a:lstStyle/>
                    <a:p>
                      <a:r>
                        <a:rPr lang="en-US" sz="1400" dirty="0"/>
                        <a:t>Tenderness</a:t>
                      </a:r>
                    </a:p>
                  </a:txBody>
                  <a:tcPr marL="68580" marR="68580" marT="34290" marB="34290"/>
                </a:tc>
                <a:tc>
                  <a:txBody>
                    <a:bodyPr/>
                    <a:lstStyle/>
                    <a:p>
                      <a:r>
                        <a:rPr lang="en-US" sz="1400" dirty="0"/>
                        <a:t>The</a:t>
                      </a:r>
                      <a:r>
                        <a:rPr lang="en-US" sz="1400" baseline="0" dirty="0"/>
                        <a:t> part may be sensitive to the touch</a:t>
                      </a:r>
                      <a:endParaRPr lang="en-US" sz="1400" dirty="0"/>
                    </a:p>
                  </a:txBody>
                  <a:tcPr marL="68580" marR="68580" marT="34290" marB="34290"/>
                </a:tc>
                <a:extLst>
                  <a:ext uri="{0D108BD9-81ED-4DB2-BD59-A6C34878D82A}">
                    <a16:rowId xmlns:a16="http://schemas.microsoft.com/office/drawing/2014/main" val="10002"/>
                  </a:ext>
                </a:extLst>
              </a:tr>
              <a:tr h="426566">
                <a:tc>
                  <a:txBody>
                    <a:bodyPr/>
                    <a:lstStyle/>
                    <a:p>
                      <a:r>
                        <a:rPr lang="en-US" sz="1400" dirty="0"/>
                        <a:t>Heat or burning</a:t>
                      </a:r>
                    </a:p>
                  </a:txBody>
                  <a:tcPr marL="68580" marR="68580" marT="34290" marB="34290"/>
                </a:tc>
                <a:tc>
                  <a:txBody>
                    <a:bodyPr/>
                    <a:lstStyle/>
                    <a:p>
                      <a:r>
                        <a:rPr lang="en-US" sz="1400" dirty="0"/>
                        <a:t>The body</a:t>
                      </a:r>
                      <a:r>
                        <a:rPr lang="en-US" sz="1400" baseline="0" dirty="0"/>
                        <a:t> part may feel warmer than normal or even feel hot</a:t>
                      </a:r>
                      <a:endParaRPr lang="en-US" sz="1400" dirty="0"/>
                    </a:p>
                  </a:txBody>
                  <a:tcPr marL="68580" marR="68580" marT="34290" marB="34290"/>
                </a:tc>
                <a:extLst>
                  <a:ext uri="{0D108BD9-81ED-4DB2-BD59-A6C34878D82A}">
                    <a16:rowId xmlns:a16="http://schemas.microsoft.com/office/drawing/2014/main" val="10003"/>
                  </a:ext>
                </a:extLst>
              </a:tr>
              <a:tr h="749371">
                <a:tc>
                  <a:txBody>
                    <a:bodyPr/>
                    <a:lstStyle/>
                    <a:p>
                      <a:r>
                        <a:rPr lang="en-US" sz="1400" dirty="0"/>
                        <a:t>Tingling</a:t>
                      </a:r>
                      <a:r>
                        <a:rPr lang="en-US" sz="1400" baseline="0" dirty="0"/>
                        <a:t> and/or numbness</a:t>
                      </a:r>
                      <a:endParaRPr lang="en-US" sz="1400" dirty="0"/>
                    </a:p>
                  </a:txBody>
                  <a:tcPr marL="68580" marR="68580" marT="34290" marB="34290"/>
                </a:tc>
                <a:tc>
                  <a:txBody>
                    <a:bodyPr/>
                    <a:lstStyle/>
                    <a:p>
                      <a:r>
                        <a:rPr lang="en-US" sz="1400" dirty="0"/>
                        <a:t>You may feel partial or intermittent tingling or some numbness over the injured area</a:t>
                      </a:r>
                    </a:p>
                  </a:txBody>
                  <a:tcPr marL="68580" marR="68580" marT="34290" marB="34290"/>
                </a:tc>
                <a:extLst>
                  <a:ext uri="{0D108BD9-81ED-4DB2-BD59-A6C34878D82A}">
                    <a16:rowId xmlns:a16="http://schemas.microsoft.com/office/drawing/2014/main" val="10004"/>
                  </a:ext>
                </a:extLst>
              </a:tr>
              <a:tr h="749371">
                <a:tc>
                  <a:txBody>
                    <a:bodyPr/>
                    <a:lstStyle/>
                    <a:p>
                      <a:r>
                        <a:rPr lang="en-US" sz="1400" dirty="0"/>
                        <a:t>Cramping or spasm</a:t>
                      </a:r>
                    </a:p>
                  </a:txBody>
                  <a:tcPr marL="68580" marR="68580" marT="34290" marB="34290"/>
                </a:tc>
                <a:tc>
                  <a:txBody>
                    <a:bodyPr/>
                    <a:lstStyle/>
                    <a:p>
                      <a:r>
                        <a:rPr lang="en-US" sz="1400" dirty="0"/>
                        <a:t>The muscles may remain</a:t>
                      </a:r>
                      <a:r>
                        <a:rPr lang="en-US" sz="1400" baseline="0" dirty="0"/>
                        <a:t> in a cramped  state or the muscle may suddenly and involuntarily contract</a:t>
                      </a:r>
                      <a:endParaRPr lang="en-US" sz="1400" dirty="0"/>
                    </a:p>
                  </a:txBody>
                  <a:tcPr marL="68580" marR="68580" marT="34290" marB="34290"/>
                </a:tc>
                <a:extLst>
                  <a:ext uri="{0D108BD9-81ED-4DB2-BD59-A6C34878D82A}">
                    <a16:rowId xmlns:a16="http://schemas.microsoft.com/office/drawing/2014/main" val="10005"/>
                  </a:ext>
                </a:extLst>
              </a:tr>
              <a:tr h="1072178">
                <a:tc>
                  <a:txBody>
                    <a:bodyPr/>
                    <a:lstStyle/>
                    <a:p>
                      <a:r>
                        <a:rPr lang="en-US" sz="1400" dirty="0"/>
                        <a:t>Clumsiness or weakness</a:t>
                      </a:r>
                    </a:p>
                  </a:txBody>
                  <a:tcPr marL="68580" marR="68580" marT="34290" marB="34290"/>
                </a:tc>
                <a:tc>
                  <a:txBody>
                    <a:bodyPr/>
                    <a:lstStyle/>
                    <a:p>
                      <a:r>
                        <a:rPr lang="en-US" sz="1400" dirty="0"/>
                        <a:t>You may find you are dropping things</a:t>
                      </a:r>
                      <a:r>
                        <a:rPr lang="en-US" sz="1400" baseline="0" dirty="0"/>
                        <a:t> more frequently or things that were easy to hold previously are heavy to you now</a:t>
                      </a:r>
                      <a:endParaRPr lang="en-US" sz="14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310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57" y="830263"/>
            <a:ext cx="10972800" cy="1143000"/>
          </a:xfrm>
        </p:spPr>
        <p:txBody>
          <a:bodyPr/>
          <a:lstStyle/>
          <a:p>
            <a:r>
              <a:rPr lang="en-US" dirty="0"/>
              <a:t>Why even bother with “ergonomics”?</a:t>
            </a:r>
          </a:p>
        </p:txBody>
      </p:sp>
      <p:sp>
        <p:nvSpPr>
          <p:cNvPr id="3" name="Text Placeholder 2"/>
          <p:cNvSpPr>
            <a:spLocks noGrp="1"/>
          </p:cNvSpPr>
          <p:nvPr>
            <p:ph type="body" idx="1"/>
          </p:nvPr>
        </p:nvSpPr>
        <p:spPr>
          <a:xfrm>
            <a:off x="600765" y="1828800"/>
            <a:ext cx="6754191" cy="3992700"/>
          </a:xfrm>
        </p:spPr>
        <p:txBody>
          <a:bodyPr>
            <a:normAutofit fontScale="85000" lnSpcReduction="10000"/>
          </a:bodyPr>
          <a:lstStyle/>
          <a:p>
            <a:pPr marL="25400" indent="0">
              <a:buNone/>
            </a:pPr>
            <a:r>
              <a:rPr lang="en-US" dirty="0"/>
              <a:t>Pre-pandemic study(2018) in the US found that ergonomic improvements resulted in:</a:t>
            </a:r>
          </a:p>
          <a:p>
            <a:pPr marL="25400" indent="0">
              <a:buNone/>
            </a:pPr>
            <a:r>
              <a:rPr lang="en-US" dirty="0"/>
              <a:t>	75% reduction in lost workdays</a:t>
            </a:r>
          </a:p>
          <a:p>
            <a:pPr marL="25400" indent="0">
              <a:buNone/>
            </a:pPr>
            <a:r>
              <a:rPr lang="en-US" dirty="0"/>
              <a:t>	48% decrease in turnover</a:t>
            </a:r>
          </a:p>
          <a:p>
            <a:pPr marL="25400" indent="0">
              <a:buNone/>
            </a:pPr>
            <a:endParaRPr lang="en-US" dirty="0"/>
          </a:p>
          <a:p>
            <a:pPr marL="25400" indent="0">
              <a:buNone/>
            </a:pPr>
            <a:r>
              <a:rPr lang="en-US" dirty="0"/>
              <a:t>CDC study(2015) found cost associated with lost productivity due to back pain $1,685 per case</a:t>
            </a:r>
          </a:p>
          <a:p>
            <a:pPr marL="25400" indent="0">
              <a:buNone/>
            </a:pPr>
            <a:r>
              <a:rPr lang="en-US" dirty="0"/>
              <a:t>     </a:t>
            </a:r>
          </a:p>
        </p:txBody>
      </p:sp>
      <p:pic>
        <p:nvPicPr>
          <p:cNvPr id="4" name="Picture 3" descr="https://risk.arizona.edu/sites/default/files/styles/uaqs_fixed_width/public/wordcloud-trimed.png?itok=PJObJAQq"/>
          <p:cNvPicPr/>
          <p:nvPr/>
        </p:nvPicPr>
        <p:blipFill>
          <a:blip r:embed="rId3">
            <a:extLst>
              <a:ext uri="{28A0092B-C50C-407E-A947-70E740481C1C}">
                <a14:useLocalDpi xmlns:a14="http://schemas.microsoft.com/office/drawing/2010/main" val="0"/>
              </a:ext>
            </a:extLst>
          </a:blip>
          <a:srcRect/>
          <a:stretch>
            <a:fillRect/>
          </a:stretch>
        </p:blipFill>
        <p:spPr bwMode="auto">
          <a:xfrm>
            <a:off x="7416801" y="1973263"/>
            <a:ext cx="4174434" cy="2913580"/>
          </a:xfrm>
          <a:prstGeom prst="rect">
            <a:avLst/>
          </a:prstGeom>
          <a:noFill/>
          <a:ln>
            <a:noFill/>
          </a:ln>
        </p:spPr>
      </p:pic>
      <p:sp>
        <p:nvSpPr>
          <p:cNvPr id="5" name="TextBox 4">
            <a:extLst>
              <a:ext uri="{FF2B5EF4-FFF2-40B4-BE49-F238E27FC236}">
                <a16:creationId xmlns:a16="http://schemas.microsoft.com/office/drawing/2014/main" id="{DF606BDF-9356-269E-43E9-3B8743029423}"/>
              </a:ext>
            </a:extLst>
          </p:cNvPr>
          <p:cNvSpPr txBox="1"/>
          <p:nvPr/>
        </p:nvSpPr>
        <p:spPr>
          <a:xfrm>
            <a:off x="440634" y="5878304"/>
            <a:ext cx="11489635" cy="553998"/>
          </a:xfrm>
          <a:prstGeom prst="rect">
            <a:avLst/>
          </a:prstGeom>
          <a:noFill/>
        </p:spPr>
        <p:txBody>
          <a:bodyPr wrap="square" rtlCol="0">
            <a:spAutoFit/>
          </a:bodyPr>
          <a:lstStyle/>
          <a:p>
            <a:r>
              <a:rPr lang="en-US" sz="3000" b="1" dirty="0"/>
              <a:t>MSD/CT Injuries can be controlled through ergonomic interventions</a:t>
            </a:r>
          </a:p>
        </p:txBody>
      </p:sp>
    </p:spTree>
    <p:extLst>
      <p:ext uri="{BB962C8B-B14F-4D97-AF65-F5344CB8AC3E}">
        <p14:creationId xmlns:p14="http://schemas.microsoft.com/office/powerpoint/2010/main" val="349793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91139" y="1581353"/>
          <a:ext cx="7848600" cy="4324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524000" y="5794513"/>
            <a:ext cx="9144000" cy="923330"/>
          </a:xfrm>
          <a:prstGeom prst="rect">
            <a:avLst/>
          </a:prstGeom>
          <a:noFill/>
        </p:spPr>
        <p:txBody>
          <a:bodyPr wrap="square" rtlCol="0">
            <a:spAutoFit/>
          </a:bodyPr>
          <a:lstStyle/>
          <a:p>
            <a:pPr algn="ctr"/>
            <a:r>
              <a:rPr lang="en-US" dirty="0">
                <a:solidFill>
                  <a:prstClr val="black"/>
                </a:solidFill>
                <a:latin typeface="Calibri"/>
              </a:rPr>
              <a:t>These 6 ergonomic risk factors should be avoided whenever possible.</a:t>
            </a:r>
          </a:p>
          <a:p>
            <a:pPr algn="ctr"/>
            <a:r>
              <a:rPr lang="en-US" dirty="0">
                <a:solidFill>
                  <a:prstClr val="black"/>
                </a:solidFill>
                <a:latin typeface="Calibri"/>
              </a:rPr>
              <a:t>Note that many situations will expose you to </a:t>
            </a:r>
            <a:r>
              <a:rPr lang="en-US" b="1" dirty="0">
                <a:solidFill>
                  <a:prstClr val="black"/>
                </a:solidFill>
                <a:latin typeface="Calibri"/>
              </a:rPr>
              <a:t>more than one risk </a:t>
            </a:r>
            <a:r>
              <a:rPr lang="en-US" dirty="0">
                <a:solidFill>
                  <a:prstClr val="black"/>
                </a:solidFill>
                <a:latin typeface="Calibri"/>
              </a:rPr>
              <a:t>factor at a time.</a:t>
            </a:r>
          </a:p>
          <a:p>
            <a:pPr algn="ctr"/>
            <a:r>
              <a:rPr lang="en-US" dirty="0">
                <a:solidFill>
                  <a:prstClr val="black"/>
                </a:solidFill>
                <a:latin typeface="Calibri"/>
              </a:rPr>
              <a:t>.</a:t>
            </a:r>
          </a:p>
        </p:txBody>
      </p:sp>
      <p:sp>
        <p:nvSpPr>
          <p:cNvPr id="5" name="Rectangle 4"/>
          <p:cNvSpPr/>
          <p:nvPr/>
        </p:nvSpPr>
        <p:spPr>
          <a:xfrm>
            <a:off x="3684105" y="873467"/>
            <a:ext cx="5094514" cy="707886"/>
          </a:xfrm>
          <a:prstGeom prst="rect">
            <a:avLst/>
          </a:prstGeom>
        </p:spPr>
        <p:txBody>
          <a:bodyPr wrap="square">
            <a:spAutoFit/>
          </a:bodyPr>
          <a:lstStyle/>
          <a:p>
            <a:pPr algn="ctr"/>
            <a:r>
              <a:rPr lang="en-US" sz="4000" b="1" dirty="0">
                <a:solidFill>
                  <a:prstClr val="black"/>
                </a:solidFill>
                <a:latin typeface="Calibri"/>
              </a:rPr>
              <a:t>Ergonomic Risk Factors</a:t>
            </a:r>
          </a:p>
        </p:txBody>
      </p:sp>
    </p:spTree>
    <p:extLst>
      <p:ext uri="{BB962C8B-B14F-4D97-AF65-F5344CB8AC3E}">
        <p14:creationId xmlns:p14="http://schemas.microsoft.com/office/powerpoint/2010/main" val="299460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646" y="1336431"/>
            <a:ext cx="11265877" cy="5663089"/>
          </a:xfrm>
          <a:prstGeom prst="rect">
            <a:avLst/>
          </a:prstGeom>
          <a:noFill/>
        </p:spPr>
        <p:txBody>
          <a:bodyPr wrap="square" rtlCol="0">
            <a:spAutoFit/>
          </a:bodyPr>
          <a:lstStyle/>
          <a:p>
            <a:r>
              <a:rPr lang="en-US" sz="4000" b="1" dirty="0"/>
              <a:t>Because Musculoskeletal disorders develop over time,  there are ways to reduce injury risk</a:t>
            </a:r>
          </a:p>
          <a:p>
            <a:endParaRPr lang="en-US" sz="4000" b="1" dirty="0"/>
          </a:p>
          <a:p>
            <a:endParaRPr lang="en-US" dirty="0"/>
          </a:p>
          <a:p>
            <a:pPr marL="342900" indent="-342900">
              <a:buAutoNum type="arabicPeriod"/>
            </a:pPr>
            <a:r>
              <a:rPr lang="en-US" sz="2800" dirty="0"/>
              <a:t>Change the way you do your work</a:t>
            </a:r>
          </a:p>
          <a:p>
            <a:pPr marL="342900" indent="-342900">
              <a:buAutoNum type="arabicPeriod"/>
            </a:pPr>
            <a:r>
              <a:rPr lang="en-US" sz="2800" dirty="0"/>
              <a:t>Use equipment</a:t>
            </a:r>
          </a:p>
          <a:p>
            <a:pPr marL="342900" indent="-342900">
              <a:buAutoNum type="arabicPeriod"/>
            </a:pPr>
            <a:r>
              <a:rPr lang="en-US" sz="2800" dirty="0"/>
              <a:t>Change the environment</a:t>
            </a:r>
          </a:p>
          <a:p>
            <a:pPr marL="342900" indent="-342900">
              <a:buAutoNum type="arabicPeriod"/>
            </a:pPr>
            <a:endParaRPr lang="en-US" sz="2800" dirty="0"/>
          </a:p>
          <a:p>
            <a:endParaRPr lang="en-US" sz="2800" dirty="0"/>
          </a:p>
          <a:p>
            <a:endParaRPr lang="en-US" sz="2800" dirty="0"/>
          </a:p>
          <a:p>
            <a:r>
              <a:rPr lang="en-US" sz="2800" dirty="0"/>
              <a:t>Let’s discuss these three ways to reduce injuries…</a:t>
            </a:r>
          </a:p>
          <a:p>
            <a:endParaRPr lang="en-US" sz="2800" dirty="0"/>
          </a:p>
        </p:txBody>
      </p:sp>
      <p:pic>
        <p:nvPicPr>
          <p:cNvPr id="7172" name="Picture 4" descr="Musculoskeletal Disorder Prevention Best Practices for Proactive OHS Pros |  Ergo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169" y="2813759"/>
            <a:ext cx="5615354" cy="28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8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4" y="1056249"/>
            <a:ext cx="11699631" cy="1077218"/>
          </a:xfrm>
          <a:prstGeom prst="rect">
            <a:avLst/>
          </a:prstGeom>
          <a:noFill/>
        </p:spPr>
        <p:txBody>
          <a:bodyPr wrap="square" rtlCol="0">
            <a:spAutoFit/>
          </a:bodyPr>
          <a:lstStyle/>
          <a:p>
            <a:r>
              <a:rPr lang="en-US" sz="4000" b="1" dirty="0"/>
              <a:t>Change how you work:</a:t>
            </a:r>
          </a:p>
          <a:p>
            <a:r>
              <a:rPr lang="en-US" sz="2400" b="1" i="1" dirty="0"/>
              <a:t>Injuries can occur by:</a:t>
            </a:r>
          </a:p>
        </p:txBody>
      </p:sp>
      <p:pic>
        <p:nvPicPr>
          <p:cNvPr id="4" name="Picture 3" descr="Image"/>
          <p:cNvPicPr/>
          <p:nvPr/>
        </p:nvPicPr>
        <p:blipFill rotWithShape="1">
          <a:blip r:embed="rId2">
            <a:extLst>
              <a:ext uri="{28A0092B-C50C-407E-A947-70E740481C1C}">
                <a14:useLocalDpi xmlns:a14="http://schemas.microsoft.com/office/drawing/2010/main" val="0"/>
              </a:ext>
            </a:extLst>
          </a:blip>
          <a:srcRect l="28229" t="50139" r="50456"/>
          <a:stretch/>
        </p:blipFill>
        <p:spPr bwMode="auto">
          <a:xfrm>
            <a:off x="1320992" y="3092716"/>
            <a:ext cx="2125593" cy="3413591"/>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11014" y="2133467"/>
            <a:ext cx="11242432" cy="769441"/>
          </a:xfrm>
          <a:prstGeom prst="rect">
            <a:avLst/>
          </a:prstGeom>
        </p:spPr>
        <p:txBody>
          <a:bodyPr wrap="square">
            <a:spAutoFit/>
          </a:bodyPr>
          <a:lstStyle/>
          <a:p>
            <a:r>
              <a:rPr lang="en-US" sz="4400" b="1" dirty="0" err="1">
                <a:solidFill>
                  <a:srgbClr val="FF0000"/>
                </a:solidFill>
              </a:rPr>
              <a:t>Lifiting</a:t>
            </a:r>
            <a:r>
              <a:rPr lang="en-US" sz="4400" b="1" dirty="0">
                <a:solidFill>
                  <a:srgbClr val="FF0000"/>
                </a:solidFill>
              </a:rPr>
              <a:t> and twisting at the same time</a:t>
            </a:r>
          </a:p>
        </p:txBody>
      </p:sp>
      <p:pic>
        <p:nvPicPr>
          <p:cNvPr id="6" name="Picture 5" descr="Image"/>
          <p:cNvPicPr/>
          <p:nvPr/>
        </p:nvPicPr>
        <p:blipFill rotWithShape="1">
          <a:blip r:embed="rId2">
            <a:extLst>
              <a:ext uri="{28A0092B-C50C-407E-A947-70E740481C1C}">
                <a14:useLocalDpi xmlns:a14="http://schemas.microsoft.com/office/drawing/2010/main" val="0"/>
              </a:ext>
            </a:extLst>
          </a:blip>
          <a:srcRect l="28229" t="-1" r="50456" b="50555"/>
          <a:stretch/>
        </p:blipFill>
        <p:spPr bwMode="auto">
          <a:xfrm>
            <a:off x="6018261" y="3092716"/>
            <a:ext cx="2328570" cy="32956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268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4" y="1056249"/>
            <a:ext cx="11699631" cy="1077218"/>
          </a:xfrm>
          <a:prstGeom prst="rect">
            <a:avLst/>
          </a:prstGeom>
          <a:noFill/>
        </p:spPr>
        <p:txBody>
          <a:bodyPr wrap="square" rtlCol="0">
            <a:spAutoFit/>
          </a:bodyPr>
          <a:lstStyle/>
          <a:p>
            <a:r>
              <a:rPr lang="en-US" sz="4000" b="1" dirty="0"/>
              <a:t>Change how you work:</a:t>
            </a:r>
          </a:p>
          <a:p>
            <a:r>
              <a:rPr lang="en-US" sz="2400" b="1" i="1" dirty="0"/>
              <a:t>Injuries can occur by:</a:t>
            </a:r>
          </a:p>
        </p:txBody>
      </p:sp>
      <p:sp>
        <p:nvSpPr>
          <p:cNvPr id="5" name="Rectangle 4"/>
          <p:cNvSpPr/>
          <p:nvPr/>
        </p:nvSpPr>
        <p:spPr>
          <a:xfrm>
            <a:off x="211014" y="2133467"/>
            <a:ext cx="11500340" cy="769441"/>
          </a:xfrm>
          <a:prstGeom prst="rect">
            <a:avLst/>
          </a:prstGeom>
        </p:spPr>
        <p:txBody>
          <a:bodyPr wrap="square">
            <a:spAutoFit/>
          </a:bodyPr>
          <a:lstStyle/>
          <a:p>
            <a:r>
              <a:rPr lang="en-US" sz="4400" b="1" dirty="0">
                <a:solidFill>
                  <a:srgbClr val="FF0000"/>
                </a:solidFill>
              </a:rPr>
              <a:t>Lifting bulky or odd shaped objects</a:t>
            </a:r>
          </a:p>
        </p:txBody>
      </p:sp>
      <p:pic>
        <p:nvPicPr>
          <p:cNvPr id="7" name="Picture 6" descr="Image"/>
          <p:cNvPicPr/>
          <p:nvPr/>
        </p:nvPicPr>
        <p:blipFill rotWithShape="1">
          <a:blip r:embed="rId2">
            <a:extLst>
              <a:ext uri="{28A0092B-C50C-407E-A947-70E740481C1C}">
                <a14:useLocalDpi xmlns:a14="http://schemas.microsoft.com/office/drawing/2010/main" val="0"/>
              </a:ext>
            </a:extLst>
          </a:blip>
          <a:srcRect l="1136" t="50359" r="72605" b="-1"/>
          <a:stretch/>
        </p:blipFill>
        <p:spPr bwMode="auto">
          <a:xfrm>
            <a:off x="832338" y="3210685"/>
            <a:ext cx="3212123" cy="3190115"/>
          </a:xfrm>
          <a:prstGeom prst="rect">
            <a:avLst/>
          </a:prstGeom>
          <a:noFill/>
          <a:ln>
            <a:noFill/>
          </a:ln>
          <a:extLst>
            <a:ext uri="{53640926-AAD7-44D8-BBD7-CCE9431645EC}">
              <a14:shadowObscured xmlns:a14="http://schemas.microsoft.com/office/drawing/2010/main"/>
            </a:ext>
          </a:extLst>
        </p:spPr>
      </p:pic>
      <p:pic>
        <p:nvPicPr>
          <p:cNvPr id="8" name="Picture 7" descr="Image"/>
          <p:cNvPicPr/>
          <p:nvPr/>
        </p:nvPicPr>
        <p:blipFill rotWithShape="1">
          <a:blip r:embed="rId2">
            <a:extLst>
              <a:ext uri="{28A0092B-C50C-407E-A947-70E740481C1C}">
                <a14:useLocalDpi xmlns:a14="http://schemas.microsoft.com/office/drawing/2010/main" val="0"/>
              </a:ext>
            </a:extLst>
          </a:blip>
          <a:srcRect l="569" r="72604" b="50823"/>
          <a:stretch/>
        </p:blipFill>
        <p:spPr bwMode="auto">
          <a:xfrm>
            <a:off x="5146430" y="3083169"/>
            <a:ext cx="3798277" cy="33176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96010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897</Words>
  <Application>Microsoft Office PowerPoint</Application>
  <PresentationFormat>Widescreen</PresentationFormat>
  <Paragraphs>101</Paragraphs>
  <Slides>21</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Comic Sans MS</vt:lpstr>
      <vt:lpstr>Times New Roman</vt:lpstr>
      <vt:lpstr>1_Office Theme</vt:lpstr>
      <vt:lpstr>Clip</vt:lpstr>
      <vt:lpstr>PowerPoint Presentation</vt:lpstr>
      <vt:lpstr>  Ergonomics is fitting the work to the worker  </vt:lpstr>
      <vt:lpstr>What are musculoskeletal/cumulative trauma disorders?</vt:lpstr>
      <vt:lpstr>Symptoms of musculoskeletal disorders</vt:lpstr>
      <vt:lpstr>Why even bother with “ergonomics”?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Belts – good or bad?</vt:lpstr>
      <vt:lpstr>PowerPoint Presentation</vt:lpstr>
      <vt:lpstr>If  you are not sure what you need, contact EHS ergonomics EHSErgonomics@umich.edu</vt:lpstr>
      <vt:lpstr>PowerPoint Presentation</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Cooney, Sarah</dc:creator>
  <cp:lastModifiedBy>Cooney, Sarah</cp:lastModifiedBy>
  <cp:revision>21</cp:revision>
  <dcterms:created xsi:type="dcterms:W3CDTF">2021-05-26T14:45:58Z</dcterms:created>
  <dcterms:modified xsi:type="dcterms:W3CDTF">2023-05-23T15:10:29Z</dcterms:modified>
</cp:coreProperties>
</file>