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0" r:id="rId3"/>
    <p:sldMasterId id="2147483713" r:id="rId4"/>
  </p:sldMasterIdLst>
  <p:notesMasterIdLst>
    <p:notesMasterId r:id="rId28"/>
  </p:notesMasterIdLst>
  <p:sldIdLst>
    <p:sldId id="288" r:id="rId5"/>
    <p:sldId id="297" r:id="rId6"/>
    <p:sldId id="343" r:id="rId7"/>
    <p:sldId id="270" r:id="rId8"/>
    <p:sldId id="299" r:id="rId9"/>
    <p:sldId id="344" r:id="rId10"/>
    <p:sldId id="295" r:id="rId11"/>
    <p:sldId id="337" r:id="rId12"/>
    <p:sldId id="301" r:id="rId13"/>
    <p:sldId id="271" r:id="rId14"/>
    <p:sldId id="300" r:id="rId15"/>
    <p:sldId id="264" r:id="rId16"/>
    <p:sldId id="335" r:id="rId17"/>
    <p:sldId id="258" r:id="rId18"/>
    <p:sldId id="339" r:id="rId19"/>
    <p:sldId id="302" r:id="rId20"/>
    <p:sldId id="303" r:id="rId21"/>
    <p:sldId id="304" r:id="rId22"/>
    <p:sldId id="338" r:id="rId23"/>
    <p:sldId id="340" r:id="rId24"/>
    <p:sldId id="341" r:id="rId25"/>
    <p:sldId id="346" r:id="rId26"/>
    <p:sldId id="34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114" d="100"/>
          <a:sy n="114" d="100"/>
        </p:scale>
        <p:origin x="3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71C79-94D6-42B6-98E2-582BCE4FB3C3}" type="doc">
      <dgm:prSet loTypeId="urn:microsoft.com/office/officeart/2011/layout/HexagonRadial" loCatId="cycle" qsTypeId="urn:microsoft.com/office/officeart/2005/8/quickstyle/3d5" qsCatId="3D" csTypeId="urn:microsoft.com/office/officeart/2005/8/colors/colorful3" csCatId="colorful" phldr="1"/>
      <dgm:spPr/>
      <dgm:t>
        <a:bodyPr/>
        <a:lstStyle/>
        <a:p>
          <a:endParaRPr lang="en-US"/>
        </a:p>
      </dgm:t>
    </dgm:pt>
    <dgm:pt modelId="{0468AF00-6085-4C78-94A9-FBD6BF524C4B}">
      <dgm:prSet phldrT="[Text]" custT="1"/>
      <dgm:spPr/>
      <dgm:t>
        <a:bodyPr/>
        <a:lstStyle/>
        <a:p>
          <a:r>
            <a:rPr lang="en-US" sz="1700" b="1" dirty="0"/>
            <a:t>Awkward Posture</a:t>
          </a:r>
        </a:p>
      </dgm:t>
    </dgm:pt>
    <dgm:pt modelId="{1BDF08C1-1CA6-4648-A680-EA76E5A35C44}" type="parTrans" cxnId="{B313621A-376C-448F-8FA4-64FCCF65244C}">
      <dgm:prSet/>
      <dgm:spPr/>
      <dgm:t>
        <a:bodyPr/>
        <a:lstStyle/>
        <a:p>
          <a:endParaRPr lang="en-US" sz="1700" b="1"/>
        </a:p>
      </dgm:t>
    </dgm:pt>
    <dgm:pt modelId="{730E6604-8AEF-4AF9-BE70-AFA51A151F10}" type="sibTrans" cxnId="{B313621A-376C-448F-8FA4-64FCCF65244C}">
      <dgm:prSet/>
      <dgm:spPr/>
      <dgm:t>
        <a:bodyPr/>
        <a:lstStyle/>
        <a:p>
          <a:endParaRPr lang="en-US" sz="1700" b="1" dirty="0"/>
        </a:p>
      </dgm:t>
    </dgm:pt>
    <dgm:pt modelId="{3B922724-5264-4466-899B-F03F5C60CDCD}">
      <dgm:prSet phldrT="[Text]" custT="1"/>
      <dgm:spPr/>
      <dgm:t>
        <a:bodyPr/>
        <a:lstStyle/>
        <a:p>
          <a:r>
            <a:rPr lang="en-US" sz="1700" b="1" dirty="0"/>
            <a:t>Sustained Posture</a:t>
          </a:r>
        </a:p>
      </dgm:t>
    </dgm:pt>
    <dgm:pt modelId="{CAEB738B-064A-42EB-96B0-816148AF2B2C}" type="parTrans" cxnId="{0A8F0755-C672-4171-80CC-1B232A810949}">
      <dgm:prSet/>
      <dgm:spPr/>
      <dgm:t>
        <a:bodyPr/>
        <a:lstStyle/>
        <a:p>
          <a:endParaRPr lang="en-US" sz="1700" b="1"/>
        </a:p>
      </dgm:t>
    </dgm:pt>
    <dgm:pt modelId="{54CF8D55-A40A-4CB1-BEB7-26BA0F1F12D4}" type="sibTrans" cxnId="{0A8F0755-C672-4171-80CC-1B232A810949}">
      <dgm:prSet/>
      <dgm:spPr/>
      <dgm:t>
        <a:bodyPr/>
        <a:lstStyle/>
        <a:p>
          <a:endParaRPr lang="en-US" sz="1700" b="1" dirty="0"/>
        </a:p>
      </dgm:t>
    </dgm:pt>
    <dgm:pt modelId="{E4841DB7-4BC4-4D8F-98FC-EC7A80C1C313}">
      <dgm:prSet phldrT="[Text]" custT="1"/>
      <dgm:spPr/>
      <dgm:t>
        <a:bodyPr/>
        <a:lstStyle/>
        <a:p>
          <a:r>
            <a:rPr lang="en-US" sz="1700" b="1" dirty="0"/>
            <a:t>Contact Stress</a:t>
          </a:r>
        </a:p>
      </dgm:t>
    </dgm:pt>
    <dgm:pt modelId="{552A650A-0583-49CC-BB0C-66F37428CEEE}" type="parTrans" cxnId="{676A4A5A-5EF4-4999-B53E-1E4DC5756990}">
      <dgm:prSet/>
      <dgm:spPr/>
      <dgm:t>
        <a:bodyPr/>
        <a:lstStyle/>
        <a:p>
          <a:endParaRPr lang="en-US" sz="1700" b="1"/>
        </a:p>
      </dgm:t>
    </dgm:pt>
    <dgm:pt modelId="{801EA724-31A9-463F-BB2F-6DBC41C32889}" type="sibTrans" cxnId="{676A4A5A-5EF4-4999-B53E-1E4DC5756990}">
      <dgm:prSet/>
      <dgm:spPr/>
      <dgm:t>
        <a:bodyPr/>
        <a:lstStyle/>
        <a:p>
          <a:endParaRPr lang="en-US" sz="1700" b="1" dirty="0"/>
        </a:p>
      </dgm:t>
    </dgm:pt>
    <dgm:pt modelId="{DE3B05F9-F9B0-4638-A903-0CD239CFC694}">
      <dgm:prSet phldrT="[Text]" custT="1"/>
      <dgm:spPr/>
      <dgm:t>
        <a:bodyPr/>
        <a:lstStyle/>
        <a:p>
          <a:r>
            <a:rPr lang="en-US" sz="1700" b="1" dirty="0"/>
            <a:t>Forceful Exertions </a:t>
          </a:r>
        </a:p>
      </dgm:t>
    </dgm:pt>
    <dgm:pt modelId="{37F1D566-4B20-402D-8622-005E0D2B7BC1}" type="parTrans" cxnId="{D52AD4B7-BA61-4522-AB5F-DDBBFF30649F}">
      <dgm:prSet/>
      <dgm:spPr/>
      <dgm:t>
        <a:bodyPr/>
        <a:lstStyle/>
        <a:p>
          <a:endParaRPr lang="en-US" sz="1700" b="1"/>
        </a:p>
      </dgm:t>
    </dgm:pt>
    <dgm:pt modelId="{1E0503F4-72BE-49C6-A106-F3812E3B5F44}" type="sibTrans" cxnId="{D52AD4B7-BA61-4522-AB5F-DDBBFF30649F}">
      <dgm:prSet/>
      <dgm:spPr/>
      <dgm:t>
        <a:bodyPr/>
        <a:lstStyle/>
        <a:p>
          <a:endParaRPr lang="en-US" sz="1700" b="1" dirty="0"/>
        </a:p>
      </dgm:t>
    </dgm:pt>
    <dgm:pt modelId="{8F4CD289-3527-4B1E-8492-C47129D2A2E7}">
      <dgm:prSet phldrT="[Text]" custT="1"/>
      <dgm:spPr/>
      <dgm:t>
        <a:bodyPr/>
        <a:lstStyle/>
        <a:p>
          <a:r>
            <a:rPr lang="en-US" sz="1700" b="1" dirty="0"/>
            <a:t>Inadequate Rest</a:t>
          </a:r>
        </a:p>
      </dgm:t>
    </dgm:pt>
    <dgm:pt modelId="{D1C30CDB-98D4-4A0C-A909-2C42E7BAC648}" type="parTrans" cxnId="{FFB38233-7A5D-40D7-9A80-315905E9B1F6}">
      <dgm:prSet/>
      <dgm:spPr/>
      <dgm:t>
        <a:bodyPr/>
        <a:lstStyle/>
        <a:p>
          <a:endParaRPr lang="en-US" sz="1700" b="1"/>
        </a:p>
      </dgm:t>
    </dgm:pt>
    <dgm:pt modelId="{9CD7FF48-2FA6-4432-9EC0-D99A0EC11EF0}" type="sibTrans" cxnId="{FFB38233-7A5D-40D7-9A80-315905E9B1F6}">
      <dgm:prSet/>
      <dgm:spPr/>
      <dgm:t>
        <a:bodyPr/>
        <a:lstStyle/>
        <a:p>
          <a:endParaRPr lang="en-US" sz="1700" b="1"/>
        </a:p>
      </dgm:t>
    </dgm:pt>
    <dgm:pt modelId="{E2FA4530-9DD1-404D-AFD4-52FC66226FC8}">
      <dgm:prSet phldrT="[Text]" custT="1"/>
      <dgm:spPr/>
      <dgm:t>
        <a:bodyPr/>
        <a:lstStyle/>
        <a:p>
          <a:r>
            <a:rPr lang="en-US" sz="2000" b="1" dirty="0"/>
            <a:t>Ergonomic Risk Factors</a:t>
          </a:r>
        </a:p>
      </dgm:t>
    </dgm:pt>
    <dgm:pt modelId="{6EAC3B0F-7EFA-42E5-95F4-47110CA6AC38}" type="parTrans" cxnId="{12AD323B-F91F-41B7-ACAE-DFB17E7FD482}">
      <dgm:prSet/>
      <dgm:spPr/>
      <dgm:t>
        <a:bodyPr/>
        <a:lstStyle/>
        <a:p>
          <a:endParaRPr lang="en-US" sz="1700" b="1"/>
        </a:p>
      </dgm:t>
    </dgm:pt>
    <dgm:pt modelId="{256534FD-832F-420F-868E-9E0064AA23A2}" type="sibTrans" cxnId="{12AD323B-F91F-41B7-ACAE-DFB17E7FD482}">
      <dgm:prSet/>
      <dgm:spPr/>
      <dgm:t>
        <a:bodyPr/>
        <a:lstStyle/>
        <a:p>
          <a:endParaRPr lang="en-US" sz="1700" b="1"/>
        </a:p>
      </dgm:t>
    </dgm:pt>
    <dgm:pt modelId="{F65EB43E-751F-4639-9014-8E745387CF79}">
      <dgm:prSet phldrT="[Text]" custT="1"/>
      <dgm:spPr/>
      <dgm:t>
        <a:bodyPr/>
        <a:lstStyle/>
        <a:p>
          <a:r>
            <a:rPr lang="en-US" sz="1700" b="1"/>
            <a:t>Repeated Motions</a:t>
          </a:r>
          <a:endParaRPr lang="en-US" sz="1700" b="1" dirty="0"/>
        </a:p>
      </dgm:t>
    </dgm:pt>
    <dgm:pt modelId="{BC41A178-FA0E-4237-AA22-4C6520042E86}" type="parTrans" cxnId="{E122F793-04A3-408A-9594-A82ECCD680AB}">
      <dgm:prSet/>
      <dgm:spPr/>
      <dgm:t>
        <a:bodyPr/>
        <a:lstStyle/>
        <a:p>
          <a:endParaRPr lang="en-US" sz="1700" b="1"/>
        </a:p>
      </dgm:t>
    </dgm:pt>
    <dgm:pt modelId="{ABB93489-660F-4439-A6DE-9263BB24F29B}" type="sibTrans" cxnId="{E122F793-04A3-408A-9594-A82ECCD680AB}">
      <dgm:prSet/>
      <dgm:spPr/>
      <dgm:t>
        <a:bodyPr/>
        <a:lstStyle/>
        <a:p>
          <a:endParaRPr lang="en-US" sz="1700" b="1"/>
        </a:p>
      </dgm:t>
    </dgm:pt>
    <dgm:pt modelId="{C81889C6-7DEB-4C55-8E67-08B8C0E2440D}">
      <dgm:prSet/>
      <dgm:spPr/>
      <dgm:t>
        <a:bodyPr/>
        <a:lstStyle/>
        <a:p>
          <a:endParaRPr lang="en-US"/>
        </a:p>
      </dgm:t>
    </dgm:pt>
    <dgm:pt modelId="{259B01FA-3058-4940-BF97-8E56D38A6963}" type="parTrans" cxnId="{CC26AA6F-7ED4-410A-B016-7AA7DFAC01E1}">
      <dgm:prSet/>
      <dgm:spPr/>
      <dgm:t>
        <a:bodyPr/>
        <a:lstStyle/>
        <a:p>
          <a:endParaRPr lang="en-US"/>
        </a:p>
      </dgm:t>
    </dgm:pt>
    <dgm:pt modelId="{6757BD6D-B603-4024-98D1-B4B17C2AD293}" type="sibTrans" cxnId="{CC26AA6F-7ED4-410A-B016-7AA7DFAC01E1}">
      <dgm:prSet/>
      <dgm:spPr/>
      <dgm:t>
        <a:bodyPr/>
        <a:lstStyle/>
        <a:p>
          <a:endParaRPr lang="en-US"/>
        </a:p>
      </dgm:t>
    </dgm:pt>
    <dgm:pt modelId="{901F5851-4E10-4394-A0D1-3FDEBAF742E8}">
      <dgm:prSet/>
      <dgm:spPr/>
      <dgm:t>
        <a:bodyPr/>
        <a:lstStyle/>
        <a:p>
          <a:endParaRPr lang="en-US"/>
        </a:p>
      </dgm:t>
    </dgm:pt>
    <dgm:pt modelId="{CCF5877A-7012-44CA-A306-05E0A53DFFC3}" type="parTrans" cxnId="{E2CAB224-5680-40FA-AFC1-3160AF222A8A}">
      <dgm:prSet/>
      <dgm:spPr/>
      <dgm:t>
        <a:bodyPr/>
        <a:lstStyle/>
        <a:p>
          <a:endParaRPr lang="en-US"/>
        </a:p>
      </dgm:t>
    </dgm:pt>
    <dgm:pt modelId="{51350762-71F7-4F28-A1DD-0C3C4A8B159F}" type="sibTrans" cxnId="{E2CAB224-5680-40FA-AFC1-3160AF222A8A}">
      <dgm:prSet/>
      <dgm:spPr/>
      <dgm:t>
        <a:bodyPr/>
        <a:lstStyle/>
        <a:p>
          <a:endParaRPr lang="en-US"/>
        </a:p>
      </dgm:t>
    </dgm:pt>
    <dgm:pt modelId="{EFCB28CD-A047-4B9F-A30F-C1FE02C49925}" type="pres">
      <dgm:prSet presAssocID="{2E071C79-94D6-42B6-98E2-582BCE4FB3C3}" presName="Name0" presStyleCnt="0">
        <dgm:presLayoutVars>
          <dgm:chMax val="1"/>
          <dgm:chPref val="1"/>
          <dgm:dir/>
          <dgm:animOne val="branch"/>
          <dgm:animLvl val="lvl"/>
        </dgm:presLayoutVars>
      </dgm:prSet>
      <dgm:spPr/>
    </dgm:pt>
    <dgm:pt modelId="{4A30F5E7-A101-401C-80FE-9AD13F3378D6}" type="pres">
      <dgm:prSet presAssocID="{E2FA4530-9DD1-404D-AFD4-52FC66226FC8}" presName="Parent" presStyleLbl="node0" presStyleIdx="0" presStyleCnt="1" custLinFactNeighborX="664" custLinFactNeighborY="1985">
        <dgm:presLayoutVars>
          <dgm:chMax val="6"/>
          <dgm:chPref val="6"/>
        </dgm:presLayoutVars>
      </dgm:prSet>
      <dgm:spPr/>
    </dgm:pt>
    <dgm:pt modelId="{0D772BDA-85B1-4FA1-9AB5-24F3FA9A5758}" type="pres">
      <dgm:prSet presAssocID="{0468AF00-6085-4C78-94A9-FBD6BF524C4B}" presName="Accent1" presStyleCnt="0"/>
      <dgm:spPr/>
    </dgm:pt>
    <dgm:pt modelId="{69157A63-9410-4424-AD8A-99EED758F90F}" type="pres">
      <dgm:prSet presAssocID="{0468AF00-6085-4C78-94A9-FBD6BF524C4B}" presName="Accent" presStyleLbl="bgShp" presStyleIdx="0" presStyleCnt="6"/>
      <dgm:spPr/>
    </dgm:pt>
    <dgm:pt modelId="{144FEF89-EBB8-4AE7-9183-9C178BF2B914}" type="pres">
      <dgm:prSet presAssocID="{0468AF00-6085-4C78-94A9-FBD6BF524C4B}" presName="Child1" presStyleLbl="node1" presStyleIdx="0" presStyleCnt="6">
        <dgm:presLayoutVars>
          <dgm:chMax val="0"/>
          <dgm:chPref val="0"/>
          <dgm:bulletEnabled val="1"/>
        </dgm:presLayoutVars>
      </dgm:prSet>
      <dgm:spPr/>
    </dgm:pt>
    <dgm:pt modelId="{E7FAF0FC-142F-4C01-BACF-A0891A7AED82}" type="pres">
      <dgm:prSet presAssocID="{3B922724-5264-4466-899B-F03F5C60CDCD}" presName="Accent2" presStyleCnt="0"/>
      <dgm:spPr/>
    </dgm:pt>
    <dgm:pt modelId="{FC745534-46F4-4B70-833A-302612812809}" type="pres">
      <dgm:prSet presAssocID="{3B922724-5264-4466-899B-F03F5C60CDCD}" presName="Accent" presStyleLbl="bgShp" presStyleIdx="1" presStyleCnt="6" custLinFactNeighborY="10353"/>
      <dgm:spPr/>
    </dgm:pt>
    <dgm:pt modelId="{C02A13FD-7828-498C-AC9D-25D7805C2F19}" type="pres">
      <dgm:prSet presAssocID="{3B922724-5264-4466-899B-F03F5C60CDCD}" presName="Child2" presStyleLbl="node1" presStyleIdx="1" presStyleCnt="6">
        <dgm:presLayoutVars>
          <dgm:chMax val="0"/>
          <dgm:chPref val="0"/>
          <dgm:bulletEnabled val="1"/>
        </dgm:presLayoutVars>
      </dgm:prSet>
      <dgm:spPr/>
    </dgm:pt>
    <dgm:pt modelId="{95D7B782-444F-4B28-86E0-1BB23E9AE195}" type="pres">
      <dgm:prSet presAssocID="{E4841DB7-4BC4-4D8F-98FC-EC7A80C1C313}" presName="Accent3" presStyleCnt="0"/>
      <dgm:spPr/>
    </dgm:pt>
    <dgm:pt modelId="{E281C586-A031-46F0-8E30-55C807CD77BA}" type="pres">
      <dgm:prSet presAssocID="{E4841DB7-4BC4-4D8F-98FC-EC7A80C1C313}" presName="Accent" presStyleLbl="bgShp" presStyleIdx="2" presStyleCnt="6" custLinFactNeighborX="-6995" custLinFactNeighborY="5594"/>
      <dgm:spPr/>
    </dgm:pt>
    <dgm:pt modelId="{676C9DE6-7E2C-4F37-AC61-E9C07F7D3420}" type="pres">
      <dgm:prSet presAssocID="{E4841DB7-4BC4-4D8F-98FC-EC7A80C1C313}" presName="Child3" presStyleLbl="node1" presStyleIdx="2" presStyleCnt="6">
        <dgm:presLayoutVars>
          <dgm:chMax val="0"/>
          <dgm:chPref val="0"/>
          <dgm:bulletEnabled val="1"/>
        </dgm:presLayoutVars>
      </dgm:prSet>
      <dgm:spPr/>
    </dgm:pt>
    <dgm:pt modelId="{52AC2F3A-3C06-4A72-ACA8-D4CA462A58C4}" type="pres">
      <dgm:prSet presAssocID="{DE3B05F9-F9B0-4638-A903-0CD239CFC694}" presName="Accent4" presStyleCnt="0"/>
      <dgm:spPr/>
    </dgm:pt>
    <dgm:pt modelId="{26134EE1-22D2-4BD0-B235-32D41C1040C8}" type="pres">
      <dgm:prSet presAssocID="{DE3B05F9-F9B0-4638-A903-0CD239CFC694}" presName="Accent" presStyleLbl="bgShp" presStyleIdx="3" presStyleCnt="6" custLinFactNeighborX="-9029" custLinFactNeighborY="8906"/>
      <dgm:spPr/>
    </dgm:pt>
    <dgm:pt modelId="{EBA2860F-74A1-42F7-9E62-D7CCA0270F21}" type="pres">
      <dgm:prSet presAssocID="{DE3B05F9-F9B0-4638-A903-0CD239CFC694}" presName="Child4" presStyleLbl="node1" presStyleIdx="3" presStyleCnt="6" custLinFactNeighborY="2551">
        <dgm:presLayoutVars>
          <dgm:chMax val="0"/>
          <dgm:chPref val="0"/>
          <dgm:bulletEnabled val="1"/>
        </dgm:presLayoutVars>
      </dgm:prSet>
      <dgm:spPr/>
    </dgm:pt>
    <dgm:pt modelId="{37857CB3-7E79-4F84-AA23-257079683C80}" type="pres">
      <dgm:prSet presAssocID="{F65EB43E-751F-4639-9014-8E745387CF79}" presName="Accent5" presStyleCnt="0"/>
      <dgm:spPr/>
    </dgm:pt>
    <dgm:pt modelId="{5CE297DD-B4C0-42EB-BB83-5E1C04D83C53}" type="pres">
      <dgm:prSet presAssocID="{F65EB43E-751F-4639-9014-8E745387CF79}" presName="Accent" presStyleLbl="bgShp" presStyleIdx="4" presStyleCnt="6" custLinFactNeighborY="11982"/>
      <dgm:spPr/>
    </dgm:pt>
    <dgm:pt modelId="{4C91DB4C-4D94-4EE5-9F1A-CC726934F4B2}" type="pres">
      <dgm:prSet presAssocID="{F65EB43E-751F-4639-9014-8E745387CF79}" presName="Child5" presStyleLbl="node1" presStyleIdx="4" presStyleCnt="6" custLinFactNeighborX="-2296" custLinFactNeighborY="5843">
        <dgm:presLayoutVars>
          <dgm:chMax val="0"/>
          <dgm:chPref val="0"/>
          <dgm:bulletEnabled val="1"/>
        </dgm:presLayoutVars>
      </dgm:prSet>
      <dgm:spPr/>
    </dgm:pt>
    <dgm:pt modelId="{6D4166ED-8121-4B98-A2A3-F24C2441121A}" type="pres">
      <dgm:prSet presAssocID="{8F4CD289-3527-4B1E-8492-C47129D2A2E7}" presName="Accent6" presStyleCnt="0"/>
      <dgm:spPr/>
    </dgm:pt>
    <dgm:pt modelId="{DADBF882-C10D-43A5-8012-BB34F5D87BCA}" type="pres">
      <dgm:prSet presAssocID="{8F4CD289-3527-4B1E-8492-C47129D2A2E7}" presName="Accent" presStyleLbl="bgShp" presStyleIdx="5" presStyleCnt="6" custLinFactNeighborX="-12848" custLinFactNeighborY="7964"/>
      <dgm:spPr/>
    </dgm:pt>
    <dgm:pt modelId="{3559FFF7-487F-4E6E-9C4A-AA004A50AB21}" type="pres">
      <dgm:prSet presAssocID="{8F4CD289-3527-4B1E-8492-C47129D2A2E7}" presName="Child6" presStyleLbl="node1" presStyleIdx="5" presStyleCnt="6">
        <dgm:presLayoutVars>
          <dgm:chMax val="0"/>
          <dgm:chPref val="0"/>
          <dgm:bulletEnabled val="1"/>
        </dgm:presLayoutVars>
      </dgm:prSet>
      <dgm:spPr/>
    </dgm:pt>
  </dgm:ptLst>
  <dgm:cxnLst>
    <dgm:cxn modelId="{B313621A-376C-448F-8FA4-64FCCF65244C}" srcId="{E2FA4530-9DD1-404D-AFD4-52FC66226FC8}" destId="{0468AF00-6085-4C78-94A9-FBD6BF524C4B}" srcOrd="0" destOrd="0" parTransId="{1BDF08C1-1CA6-4648-A680-EA76E5A35C44}" sibTransId="{730E6604-8AEF-4AF9-BE70-AFA51A151F10}"/>
    <dgm:cxn modelId="{E2CAB224-5680-40FA-AFC1-3160AF222A8A}" srcId="{2E071C79-94D6-42B6-98E2-582BCE4FB3C3}" destId="{901F5851-4E10-4394-A0D1-3FDEBAF742E8}" srcOrd="2" destOrd="0" parTransId="{CCF5877A-7012-44CA-A306-05E0A53DFFC3}" sibTransId="{51350762-71F7-4F28-A1DD-0C3C4A8B159F}"/>
    <dgm:cxn modelId="{1B37192E-3282-4439-95CE-FC67C642B967}" type="presOf" srcId="{F65EB43E-751F-4639-9014-8E745387CF79}" destId="{4C91DB4C-4D94-4EE5-9F1A-CC726934F4B2}" srcOrd="0" destOrd="0" presId="urn:microsoft.com/office/officeart/2011/layout/HexagonRadial"/>
    <dgm:cxn modelId="{FFB38233-7A5D-40D7-9A80-315905E9B1F6}" srcId="{E2FA4530-9DD1-404D-AFD4-52FC66226FC8}" destId="{8F4CD289-3527-4B1E-8492-C47129D2A2E7}" srcOrd="5" destOrd="0" parTransId="{D1C30CDB-98D4-4A0C-A909-2C42E7BAC648}" sibTransId="{9CD7FF48-2FA6-4432-9EC0-D99A0EC11EF0}"/>
    <dgm:cxn modelId="{12AD323B-F91F-41B7-ACAE-DFB17E7FD482}" srcId="{2E071C79-94D6-42B6-98E2-582BCE4FB3C3}" destId="{E2FA4530-9DD1-404D-AFD4-52FC66226FC8}" srcOrd="0" destOrd="0" parTransId="{6EAC3B0F-7EFA-42E5-95F4-47110CA6AC38}" sibTransId="{256534FD-832F-420F-868E-9E0064AA23A2}"/>
    <dgm:cxn modelId="{0F0BF162-5BC0-4B85-9F48-A841BC5895EB}" type="presOf" srcId="{8F4CD289-3527-4B1E-8492-C47129D2A2E7}" destId="{3559FFF7-487F-4E6E-9C4A-AA004A50AB21}" srcOrd="0" destOrd="0" presId="urn:microsoft.com/office/officeart/2011/layout/HexagonRadial"/>
    <dgm:cxn modelId="{CC26AA6F-7ED4-410A-B016-7AA7DFAC01E1}" srcId="{2E071C79-94D6-42B6-98E2-582BCE4FB3C3}" destId="{C81889C6-7DEB-4C55-8E67-08B8C0E2440D}" srcOrd="1" destOrd="0" parTransId="{259B01FA-3058-4940-BF97-8E56D38A6963}" sibTransId="{6757BD6D-B603-4024-98D1-B4B17C2AD293}"/>
    <dgm:cxn modelId="{0A8F0755-C672-4171-80CC-1B232A810949}" srcId="{E2FA4530-9DD1-404D-AFD4-52FC66226FC8}" destId="{3B922724-5264-4466-899B-F03F5C60CDCD}" srcOrd="1" destOrd="0" parTransId="{CAEB738B-064A-42EB-96B0-816148AF2B2C}" sibTransId="{54CF8D55-A40A-4CB1-BEB7-26BA0F1F12D4}"/>
    <dgm:cxn modelId="{BE9F335A-7F54-4392-9434-561B6111A3F2}" type="presOf" srcId="{DE3B05F9-F9B0-4638-A903-0CD239CFC694}" destId="{EBA2860F-74A1-42F7-9E62-D7CCA0270F21}" srcOrd="0" destOrd="0" presId="urn:microsoft.com/office/officeart/2011/layout/HexagonRadial"/>
    <dgm:cxn modelId="{676A4A5A-5EF4-4999-B53E-1E4DC5756990}" srcId="{E2FA4530-9DD1-404D-AFD4-52FC66226FC8}" destId="{E4841DB7-4BC4-4D8F-98FC-EC7A80C1C313}" srcOrd="2" destOrd="0" parTransId="{552A650A-0583-49CC-BB0C-66F37428CEEE}" sibTransId="{801EA724-31A9-463F-BB2F-6DBC41C32889}"/>
    <dgm:cxn modelId="{DB2AA881-A745-4C0E-B4D1-4DF49E125C8A}" type="presOf" srcId="{2E071C79-94D6-42B6-98E2-582BCE4FB3C3}" destId="{EFCB28CD-A047-4B9F-A30F-C1FE02C49925}" srcOrd="0" destOrd="0" presId="urn:microsoft.com/office/officeart/2011/layout/HexagonRadial"/>
    <dgm:cxn modelId="{E122F793-04A3-408A-9594-A82ECCD680AB}" srcId="{E2FA4530-9DD1-404D-AFD4-52FC66226FC8}" destId="{F65EB43E-751F-4639-9014-8E745387CF79}" srcOrd="4" destOrd="0" parTransId="{BC41A178-FA0E-4237-AA22-4C6520042E86}" sibTransId="{ABB93489-660F-4439-A6DE-9263BB24F29B}"/>
    <dgm:cxn modelId="{384CCEB4-29FE-4361-96B0-8181C69A5B38}" type="presOf" srcId="{E4841DB7-4BC4-4D8F-98FC-EC7A80C1C313}" destId="{676C9DE6-7E2C-4F37-AC61-E9C07F7D3420}" srcOrd="0" destOrd="0" presId="urn:microsoft.com/office/officeart/2011/layout/HexagonRadial"/>
    <dgm:cxn modelId="{D52AD4B7-BA61-4522-AB5F-DDBBFF30649F}" srcId="{E2FA4530-9DD1-404D-AFD4-52FC66226FC8}" destId="{DE3B05F9-F9B0-4638-A903-0CD239CFC694}" srcOrd="3" destOrd="0" parTransId="{37F1D566-4B20-402D-8622-005E0D2B7BC1}" sibTransId="{1E0503F4-72BE-49C6-A106-F3812E3B5F44}"/>
    <dgm:cxn modelId="{BCAD1CC4-E013-4A0A-91D0-97168920F75C}" type="presOf" srcId="{E2FA4530-9DD1-404D-AFD4-52FC66226FC8}" destId="{4A30F5E7-A101-401C-80FE-9AD13F3378D6}" srcOrd="0" destOrd="0" presId="urn:microsoft.com/office/officeart/2011/layout/HexagonRadial"/>
    <dgm:cxn modelId="{7DC70FD0-4E01-4F92-818B-44EBE6254777}" type="presOf" srcId="{3B922724-5264-4466-899B-F03F5C60CDCD}" destId="{C02A13FD-7828-498C-AC9D-25D7805C2F19}" srcOrd="0" destOrd="0" presId="urn:microsoft.com/office/officeart/2011/layout/HexagonRadial"/>
    <dgm:cxn modelId="{C2961CFF-2A75-43C7-908D-05F9BE8FBF31}" type="presOf" srcId="{0468AF00-6085-4C78-94A9-FBD6BF524C4B}" destId="{144FEF89-EBB8-4AE7-9183-9C178BF2B914}" srcOrd="0" destOrd="0" presId="urn:microsoft.com/office/officeart/2011/layout/HexagonRadial"/>
    <dgm:cxn modelId="{08952715-9D43-4CA0-B3B2-C8FE7966A6DD}" type="presParOf" srcId="{EFCB28CD-A047-4B9F-A30F-C1FE02C49925}" destId="{4A30F5E7-A101-401C-80FE-9AD13F3378D6}" srcOrd="0" destOrd="0" presId="urn:microsoft.com/office/officeart/2011/layout/HexagonRadial"/>
    <dgm:cxn modelId="{05F129E0-8449-4D95-8427-A1D8C85ACE64}" type="presParOf" srcId="{EFCB28CD-A047-4B9F-A30F-C1FE02C49925}" destId="{0D772BDA-85B1-4FA1-9AB5-24F3FA9A5758}" srcOrd="1" destOrd="0" presId="urn:microsoft.com/office/officeart/2011/layout/HexagonRadial"/>
    <dgm:cxn modelId="{0E11D84B-BFFA-4E82-9617-F6A62A06A43C}" type="presParOf" srcId="{0D772BDA-85B1-4FA1-9AB5-24F3FA9A5758}" destId="{69157A63-9410-4424-AD8A-99EED758F90F}" srcOrd="0" destOrd="0" presId="urn:microsoft.com/office/officeart/2011/layout/HexagonRadial"/>
    <dgm:cxn modelId="{7A0D401C-F244-46C2-B9E4-A5E5CADF223C}" type="presParOf" srcId="{EFCB28CD-A047-4B9F-A30F-C1FE02C49925}" destId="{144FEF89-EBB8-4AE7-9183-9C178BF2B914}" srcOrd="2" destOrd="0" presId="urn:microsoft.com/office/officeart/2011/layout/HexagonRadial"/>
    <dgm:cxn modelId="{6A73C59F-B1B1-464D-A2FF-4F6B6ADC9C7B}" type="presParOf" srcId="{EFCB28CD-A047-4B9F-A30F-C1FE02C49925}" destId="{E7FAF0FC-142F-4C01-BACF-A0891A7AED82}" srcOrd="3" destOrd="0" presId="urn:microsoft.com/office/officeart/2011/layout/HexagonRadial"/>
    <dgm:cxn modelId="{84A3A6AD-2DE9-4B99-A554-97F9AF3D905B}" type="presParOf" srcId="{E7FAF0FC-142F-4C01-BACF-A0891A7AED82}" destId="{FC745534-46F4-4B70-833A-302612812809}" srcOrd="0" destOrd="0" presId="urn:microsoft.com/office/officeart/2011/layout/HexagonRadial"/>
    <dgm:cxn modelId="{353372BF-1E5A-4D92-98CC-F06A4C355836}" type="presParOf" srcId="{EFCB28CD-A047-4B9F-A30F-C1FE02C49925}" destId="{C02A13FD-7828-498C-AC9D-25D7805C2F19}" srcOrd="4" destOrd="0" presId="urn:microsoft.com/office/officeart/2011/layout/HexagonRadial"/>
    <dgm:cxn modelId="{90799491-428B-47AF-867F-084D31439FE6}" type="presParOf" srcId="{EFCB28CD-A047-4B9F-A30F-C1FE02C49925}" destId="{95D7B782-444F-4B28-86E0-1BB23E9AE195}" srcOrd="5" destOrd="0" presId="urn:microsoft.com/office/officeart/2011/layout/HexagonRadial"/>
    <dgm:cxn modelId="{47B4234D-F09F-4077-9308-4FEFE198EA24}" type="presParOf" srcId="{95D7B782-444F-4B28-86E0-1BB23E9AE195}" destId="{E281C586-A031-46F0-8E30-55C807CD77BA}" srcOrd="0" destOrd="0" presId="urn:microsoft.com/office/officeart/2011/layout/HexagonRadial"/>
    <dgm:cxn modelId="{3B701093-9EA8-44AA-AE22-AA4EB0B15325}" type="presParOf" srcId="{EFCB28CD-A047-4B9F-A30F-C1FE02C49925}" destId="{676C9DE6-7E2C-4F37-AC61-E9C07F7D3420}" srcOrd="6" destOrd="0" presId="urn:microsoft.com/office/officeart/2011/layout/HexagonRadial"/>
    <dgm:cxn modelId="{5D6DFF25-2E59-4AB9-859F-833A961A0A70}" type="presParOf" srcId="{EFCB28CD-A047-4B9F-A30F-C1FE02C49925}" destId="{52AC2F3A-3C06-4A72-ACA8-D4CA462A58C4}" srcOrd="7" destOrd="0" presId="urn:microsoft.com/office/officeart/2011/layout/HexagonRadial"/>
    <dgm:cxn modelId="{80E765A3-CF9A-4043-A3A3-510805440B00}" type="presParOf" srcId="{52AC2F3A-3C06-4A72-ACA8-D4CA462A58C4}" destId="{26134EE1-22D2-4BD0-B235-32D41C1040C8}" srcOrd="0" destOrd="0" presId="urn:microsoft.com/office/officeart/2011/layout/HexagonRadial"/>
    <dgm:cxn modelId="{932A392B-C177-4F41-A38B-7F1CCDDFE41A}" type="presParOf" srcId="{EFCB28CD-A047-4B9F-A30F-C1FE02C49925}" destId="{EBA2860F-74A1-42F7-9E62-D7CCA0270F21}" srcOrd="8" destOrd="0" presId="urn:microsoft.com/office/officeart/2011/layout/HexagonRadial"/>
    <dgm:cxn modelId="{4742C950-BD57-47DA-A8DE-EAD261FBB718}" type="presParOf" srcId="{EFCB28CD-A047-4B9F-A30F-C1FE02C49925}" destId="{37857CB3-7E79-4F84-AA23-257079683C80}" srcOrd="9" destOrd="0" presId="urn:microsoft.com/office/officeart/2011/layout/HexagonRadial"/>
    <dgm:cxn modelId="{0DD1A983-84E7-461F-B0A4-141C780D5469}" type="presParOf" srcId="{37857CB3-7E79-4F84-AA23-257079683C80}" destId="{5CE297DD-B4C0-42EB-BB83-5E1C04D83C53}" srcOrd="0" destOrd="0" presId="urn:microsoft.com/office/officeart/2011/layout/HexagonRadial"/>
    <dgm:cxn modelId="{59D322EF-37D2-4CF6-820E-2FF3CDC68C4F}" type="presParOf" srcId="{EFCB28CD-A047-4B9F-A30F-C1FE02C49925}" destId="{4C91DB4C-4D94-4EE5-9F1A-CC726934F4B2}" srcOrd="10" destOrd="0" presId="urn:microsoft.com/office/officeart/2011/layout/HexagonRadial"/>
    <dgm:cxn modelId="{57882510-3769-44F2-AF28-867D5CD990D6}" type="presParOf" srcId="{EFCB28CD-A047-4B9F-A30F-C1FE02C49925}" destId="{6D4166ED-8121-4B98-A2A3-F24C2441121A}" srcOrd="11" destOrd="0" presId="urn:microsoft.com/office/officeart/2011/layout/HexagonRadial"/>
    <dgm:cxn modelId="{67E89546-ABEC-4FC6-B787-D1060311D7E9}" type="presParOf" srcId="{6D4166ED-8121-4B98-A2A3-F24C2441121A}" destId="{DADBF882-C10D-43A5-8012-BB34F5D87BCA}" srcOrd="0" destOrd="0" presId="urn:microsoft.com/office/officeart/2011/layout/HexagonRadial"/>
    <dgm:cxn modelId="{958AD677-A6A0-4220-9837-16103896090C}" type="presParOf" srcId="{EFCB28CD-A047-4B9F-A30F-C1FE02C49925}" destId="{3559FFF7-487F-4E6E-9C4A-AA004A50AB2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0F5E7-A101-401C-80FE-9AD13F3378D6}">
      <dsp:nvSpPr>
        <dsp:cNvPr id="0" name=""/>
        <dsp:cNvSpPr/>
      </dsp:nvSpPr>
      <dsp:spPr>
        <a:xfrm>
          <a:off x="2955338" y="1586739"/>
          <a:ext cx="1973737" cy="1707362"/>
        </a:xfrm>
        <a:prstGeom prst="hexagon">
          <a:avLst>
            <a:gd name="adj" fmla="val 28570"/>
            <a:gd name="vf" fmla="val 11547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Ergonomic Risk Factors</a:t>
          </a:r>
        </a:p>
      </dsp:txBody>
      <dsp:txXfrm>
        <a:off x="3282414" y="1869673"/>
        <a:ext cx="1319585" cy="1141494"/>
      </dsp:txXfrm>
    </dsp:sp>
    <dsp:sp modelId="{FC745534-46F4-4B70-833A-302612812809}">
      <dsp:nvSpPr>
        <dsp:cNvPr id="0" name=""/>
        <dsp:cNvSpPr/>
      </dsp:nvSpPr>
      <dsp:spPr>
        <a:xfrm>
          <a:off x="4178172" y="802419"/>
          <a:ext cx="744685" cy="641644"/>
        </a:xfrm>
        <a:prstGeom prst="hexagon">
          <a:avLst>
            <a:gd name="adj" fmla="val 28900"/>
            <a:gd name="vf" fmla="val 115470"/>
          </a:avLst>
        </a:prstGeom>
        <a:solidFill>
          <a:schemeClr val="accent3">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44FEF89-EBB8-4AE7-9183-9C178BF2B914}">
      <dsp:nvSpPr>
        <dsp:cNvPr id="0" name=""/>
        <dsp:cNvSpPr/>
      </dsp:nvSpPr>
      <dsp:spPr>
        <a:xfrm>
          <a:off x="3124043" y="0"/>
          <a:ext cx="1617463" cy="1399296"/>
        </a:xfrm>
        <a:prstGeom prst="hexagon">
          <a:avLst>
            <a:gd name="adj" fmla="val 28570"/>
            <a:gd name="vf" fmla="val 11547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Awkward Posture</a:t>
          </a:r>
        </a:p>
      </dsp:txBody>
      <dsp:txXfrm>
        <a:off x="3392091" y="231893"/>
        <a:ext cx="1081367" cy="935510"/>
      </dsp:txXfrm>
    </dsp:sp>
    <dsp:sp modelId="{E281C586-A031-46F0-8E30-55C807CD77BA}">
      <dsp:nvSpPr>
        <dsp:cNvPr id="0" name=""/>
        <dsp:cNvSpPr/>
      </dsp:nvSpPr>
      <dsp:spPr>
        <a:xfrm>
          <a:off x="4995186" y="1971418"/>
          <a:ext cx="744685" cy="641644"/>
        </a:xfrm>
        <a:prstGeom prst="hexagon">
          <a:avLst>
            <a:gd name="adj" fmla="val 28900"/>
            <a:gd name="vf" fmla="val 115470"/>
          </a:avLst>
        </a:prstGeom>
        <a:solidFill>
          <a:schemeClr val="accent3">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C02A13FD-7828-498C-AC9D-25D7805C2F19}">
      <dsp:nvSpPr>
        <dsp:cNvPr id="0" name=""/>
        <dsp:cNvSpPr/>
      </dsp:nvSpPr>
      <dsp:spPr>
        <a:xfrm>
          <a:off x="4607445" y="860660"/>
          <a:ext cx="1617463" cy="1399296"/>
        </a:xfrm>
        <a:prstGeom prst="hexagon">
          <a:avLst>
            <a:gd name="adj" fmla="val 28570"/>
            <a:gd name="vf" fmla="val 115470"/>
          </a:avLst>
        </a:prstGeom>
        <a:solidFill>
          <a:schemeClr val="accent3">
            <a:hueOff val="2250053"/>
            <a:satOff val="-3376"/>
            <a:lumOff val="-54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Sustained Posture</a:t>
          </a:r>
        </a:p>
      </dsp:txBody>
      <dsp:txXfrm>
        <a:off x="4875493" y="1092553"/>
        <a:ext cx="1081367" cy="935510"/>
      </dsp:txXfrm>
    </dsp:sp>
    <dsp:sp modelId="{26134EE1-22D2-4BD0-B235-32D41C1040C8}">
      <dsp:nvSpPr>
        <dsp:cNvPr id="0" name=""/>
        <dsp:cNvSpPr/>
      </dsp:nvSpPr>
      <dsp:spPr>
        <a:xfrm>
          <a:off x="4376303" y="3346718"/>
          <a:ext cx="744685" cy="641644"/>
        </a:xfrm>
        <a:prstGeom prst="hexagon">
          <a:avLst>
            <a:gd name="adj" fmla="val 28900"/>
            <a:gd name="vf" fmla="val 115470"/>
          </a:avLst>
        </a:prstGeom>
        <a:solidFill>
          <a:schemeClr val="accent3">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676C9DE6-7E2C-4F37-AC61-E9C07F7D3420}">
      <dsp:nvSpPr>
        <dsp:cNvPr id="0" name=""/>
        <dsp:cNvSpPr/>
      </dsp:nvSpPr>
      <dsp:spPr>
        <a:xfrm>
          <a:off x="4607445" y="2552620"/>
          <a:ext cx="1617463" cy="1399296"/>
        </a:xfrm>
        <a:prstGeom prst="hexagon">
          <a:avLst>
            <a:gd name="adj" fmla="val 28570"/>
            <a:gd name="vf" fmla="val 115470"/>
          </a:avLst>
        </a:prstGeom>
        <a:solidFill>
          <a:schemeClr val="accent3">
            <a:hueOff val="4500106"/>
            <a:satOff val="-6752"/>
            <a:lumOff val="-109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Contact Stress</a:t>
          </a:r>
        </a:p>
      </dsp:txBody>
      <dsp:txXfrm>
        <a:off x="4875493" y="2784513"/>
        <a:ext cx="1081367" cy="935510"/>
      </dsp:txXfrm>
    </dsp:sp>
    <dsp:sp modelId="{5CE297DD-B4C0-42EB-BB83-5E1C04D83C53}">
      <dsp:nvSpPr>
        <dsp:cNvPr id="0" name=""/>
        <dsp:cNvSpPr/>
      </dsp:nvSpPr>
      <dsp:spPr>
        <a:xfrm>
          <a:off x="2945906" y="3507010"/>
          <a:ext cx="744685" cy="641644"/>
        </a:xfrm>
        <a:prstGeom prst="hexagon">
          <a:avLst>
            <a:gd name="adj" fmla="val 28900"/>
            <a:gd name="vf" fmla="val 115470"/>
          </a:avLst>
        </a:prstGeom>
        <a:solidFill>
          <a:schemeClr val="accent3">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EBA2860F-74A1-42F7-9E62-D7CCA0270F21}">
      <dsp:nvSpPr>
        <dsp:cNvPr id="0" name=""/>
        <dsp:cNvSpPr/>
      </dsp:nvSpPr>
      <dsp:spPr>
        <a:xfrm>
          <a:off x="3124043" y="3414243"/>
          <a:ext cx="1617463" cy="1399296"/>
        </a:xfrm>
        <a:prstGeom prst="hexagon">
          <a:avLst>
            <a:gd name="adj" fmla="val 28570"/>
            <a:gd name="vf" fmla="val 115470"/>
          </a:avLst>
        </a:prstGeom>
        <a:solidFill>
          <a:schemeClr val="accent3">
            <a:hueOff val="6750158"/>
            <a:satOff val="-10128"/>
            <a:lumOff val="-164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Forceful Exertions </a:t>
          </a:r>
        </a:p>
      </dsp:txBody>
      <dsp:txXfrm>
        <a:off x="3392091" y="3646136"/>
        <a:ext cx="1081367" cy="935510"/>
      </dsp:txXfrm>
    </dsp:sp>
    <dsp:sp modelId="{DADBF882-C10D-43A5-8012-BB34F5D87BCA}">
      <dsp:nvSpPr>
        <dsp:cNvPr id="0" name=""/>
        <dsp:cNvSpPr/>
      </dsp:nvSpPr>
      <dsp:spPr>
        <a:xfrm>
          <a:off x="1966890" y="2282176"/>
          <a:ext cx="744685" cy="641644"/>
        </a:xfrm>
        <a:prstGeom prst="hexagon">
          <a:avLst>
            <a:gd name="adj" fmla="val 28900"/>
            <a:gd name="vf" fmla="val 115470"/>
          </a:avLst>
        </a:prstGeom>
        <a:solidFill>
          <a:schemeClr val="accent3">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4C91DB4C-4D94-4EE5-9F1A-CC726934F4B2}">
      <dsp:nvSpPr>
        <dsp:cNvPr id="0" name=""/>
        <dsp:cNvSpPr/>
      </dsp:nvSpPr>
      <dsp:spPr>
        <a:xfrm>
          <a:off x="1596617" y="2635343"/>
          <a:ext cx="1617463" cy="1399296"/>
        </a:xfrm>
        <a:prstGeom prst="hexagon">
          <a:avLst>
            <a:gd name="adj" fmla="val 28570"/>
            <a:gd name="vf" fmla="val 115470"/>
          </a:avLst>
        </a:prstGeom>
        <a:solidFill>
          <a:schemeClr val="accent3">
            <a:hueOff val="9000211"/>
            <a:satOff val="-13504"/>
            <a:lumOff val="-219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a:t>Repeated Motions</a:t>
          </a:r>
          <a:endParaRPr lang="en-US" sz="1700" b="1" kern="1200" dirty="0"/>
        </a:p>
      </dsp:txBody>
      <dsp:txXfrm>
        <a:off x="1864665" y="2867236"/>
        <a:ext cx="1081367" cy="935510"/>
      </dsp:txXfrm>
    </dsp:sp>
    <dsp:sp modelId="{3559FFF7-487F-4E6E-9C4A-AA004A50AB21}">
      <dsp:nvSpPr>
        <dsp:cNvPr id="0" name=""/>
        <dsp:cNvSpPr/>
      </dsp:nvSpPr>
      <dsp:spPr>
        <a:xfrm>
          <a:off x="1633754" y="858735"/>
          <a:ext cx="1617463" cy="1399296"/>
        </a:xfrm>
        <a:prstGeom prst="hexagon">
          <a:avLst>
            <a:gd name="adj" fmla="val 28570"/>
            <a:gd name="vf" fmla="val 115470"/>
          </a:avLst>
        </a:prstGeom>
        <a:solidFill>
          <a:schemeClr val="accent3">
            <a:hueOff val="11250264"/>
            <a:satOff val="-16880"/>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Inadequate Rest</a:t>
          </a:r>
        </a:p>
      </dsp:txBody>
      <dsp:txXfrm>
        <a:off x="1901802" y="1090628"/>
        <a:ext cx="1081367" cy="93551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B2B03-E234-4FBE-A040-58F58898E05B}"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95281-03CB-4FC2-A854-9595454C3D96}" type="slidenum">
              <a:rPr lang="en-US" smtClean="0"/>
              <a:t>‹#›</a:t>
            </a:fld>
            <a:endParaRPr lang="en-US"/>
          </a:p>
        </p:txBody>
      </p:sp>
    </p:spTree>
    <p:extLst>
      <p:ext uri="{BB962C8B-B14F-4D97-AF65-F5344CB8AC3E}">
        <p14:creationId xmlns:p14="http://schemas.microsoft.com/office/powerpoint/2010/main" val="283731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90025-E667-433E-94D5-C0D354DE7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90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05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1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8201"/>
            <a:ext cx="27432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838201"/>
            <a:ext cx="80264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46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609600" y="1236663"/>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body" idx="1"/>
          </p:nvPr>
        </p:nvSpPr>
        <p:spPr>
          <a:xfrm>
            <a:off x="609600" y="2133600"/>
            <a:ext cx="10972800" cy="39927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4"/>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Times New Roman"/>
              <a:buNone/>
              <a:defRPr sz="1200" b="0" i="0" u="none" strike="noStrike" cap="none">
                <a:solidFill>
                  <a:srgbClr val="888888"/>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9" name="Google Shape;99;p14"/>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0" name="Google Shape;100;p14"/>
          <p:cNvSpPr txBox="1">
            <a:spLocks noGrp="1"/>
          </p:cNvSpPr>
          <p:nvPr>
            <p:ph type="sldNum" idx="12"/>
          </p:nvPr>
        </p:nvSpPr>
        <p:spPr>
          <a:xfrm>
            <a:off x="87376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3465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572CCF-FC6C-4401-BE35-785FE1508947}"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3F7A45-E784-4272-BB44-4E5DAC6AB9F0}"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2" y="0"/>
            <a:ext cx="12192002" cy="724245"/>
            <a:chOff x="-2" y="0"/>
            <a:chExt cx="12192002" cy="724245"/>
          </a:xfrm>
        </p:grpSpPr>
        <p:sp>
          <p:nvSpPr>
            <p:cNvPr id="8" name="Rectangle 7"/>
            <p:cNvSpPr/>
            <p:nvPr/>
          </p:nvSpPr>
          <p:spPr>
            <a:xfrm>
              <a:off x="0" y="507076"/>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2"/>
            <a:stretch>
              <a:fillRect/>
            </a:stretch>
          </p:blipFill>
          <p:spPr>
            <a:xfrm>
              <a:off x="0" y="0"/>
              <a:ext cx="12192000" cy="507076"/>
            </a:xfrm>
            <a:prstGeom prst="rect">
              <a:avLst/>
            </a:prstGeom>
          </p:spPr>
        </p:pic>
        <p:pic>
          <p:nvPicPr>
            <p:cNvPr id="10" name="Picture 9"/>
            <p:cNvPicPr>
              <a:picLocks noChangeAspect="1"/>
            </p:cNvPicPr>
            <p:nvPr/>
          </p:nvPicPr>
          <p:blipFill>
            <a:blip r:embed="rId3"/>
            <a:stretch>
              <a:fillRect/>
            </a:stretch>
          </p:blipFill>
          <p:spPr>
            <a:xfrm>
              <a:off x="-2" y="552795"/>
              <a:ext cx="12192001" cy="1714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297" y="76405"/>
              <a:ext cx="4661401" cy="354266"/>
            </a:xfrm>
            <a:prstGeom prst="rect">
              <a:avLst/>
            </a:prstGeom>
          </p:spPr>
        </p:pic>
      </p:grpSp>
    </p:spTree>
    <p:extLst>
      <p:ext uri="{BB962C8B-B14F-4D97-AF65-F5344CB8AC3E}">
        <p14:creationId xmlns:p14="http://schemas.microsoft.com/office/powerpoint/2010/main" val="2497495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812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561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824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416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279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82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878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71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5969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180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38200"/>
            <a:ext cx="73152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768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645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8201"/>
            <a:ext cx="27432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838201"/>
            <a:ext cx="80264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412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73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856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030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287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53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757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414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739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5969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488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38200"/>
            <a:ext cx="73152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907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609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8201"/>
            <a:ext cx="27432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838201"/>
            <a:ext cx="80264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143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Date of Course Revision</a:t>
            </a:r>
            <a:endParaRPr lang="en-US" dirty="0"/>
          </a:p>
        </p:txBody>
      </p:sp>
      <p:sp>
        <p:nvSpPr>
          <p:cNvPr id="5" name="Footer Placeholder 4"/>
          <p:cNvSpPr>
            <a:spLocks noGrp="1"/>
          </p:cNvSpPr>
          <p:nvPr>
            <p:ph type="ftr" sz="quarter" idx="11"/>
          </p:nvPr>
        </p:nvSpPr>
        <p:spPr/>
        <p:txBody>
          <a:bodyPr/>
          <a:lstStyle/>
          <a:p>
            <a:r>
              <a:rPr lang="en-US"/>
              <a:t>Course Number - Course Name</a:t>
            </a:r>
            <a:endParaRPr lang="en-US" dirty="0"/>
          </a:p>
        </p:txBody>
      </p:sp>
      <p:sp>
        <p:nvSpPr>
          <p:cNvPr id="6" name="Slide Number Placeholder 5"/>
          <p:cNvSpPr>
            <a:spLocks noGrp="1"/>
          </p:cNvSpPr>
          <p:nvPr>
            <p:ph type="sldNum" sz="quarter" idx="12"/>
          </p:nvPr>
        </p:nvSpPr>
        <p:spPr/>
        <p:txBody>
          <a:bodyPr/>
          <a:lstStyle/>
          <a:p>
            <a:fld id="{3C6EA5B5-0090-438D-8335-A7DFC90F7113}" type="slidenum">
              <a:rPr lang="en-US" smtClean="0"/>
              <a:t>‹#›</a:t>
            </a:fld>
            <a:endParaRPr lang="en-US"/>
          </a:p>
        </p:txBody>
      </p:sp>
    </p:spTree>
    <p:extLst>
      <p:ext uri="{BB962C8B-B14F-4D97-AF65-F5344CB8AC3E}">
        <p14:creationId xmlns:p14="http://schemas.microsoft.com/office/powerpoint/2010/main" val="1104087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 of Course Revision</a:t>
            </a:r>
            <a:endParaRPr lang="en-US" dirty="0"/>
          </a:p>
        </p:txBody>
      </p:sp>
      <p:sp>
        <p:nvSpPr>
          <p:cNvPr id="5" name="Footer Placeholder 4"/>
          <p:cNvSpPr>
            <a:spLocks noGrp="1"/>
          </p:cNvSpPr>
          <p:nvPr>
            <p:ph type="ftr" sz="quarter" idx="11"/>
          </p:nvPr>
        </p:nvSpPr>
        <p:spPr/>
        <p:txBody>
          <a:bodyPr/>
          <a:lstStyle/>
          <a:p>
            <a:r>
              <a:rPr lang="en-US"/>
              <a:t>Course Number - Course Name</a:t>
            </a:r>
            <a:endParaRPr lang="en-US" dirty="0"/>
          </a:p>
        </p:txBody>
      </p:sp>
      <p:sp>
        <p:nvSpPr>
          <p:cNvPr id="6" name="Slide Number Placeholder 5"/>
          <p:cNvSpPr>
            <a:spLocks noGrp="1"/>
          </p:cNvSpPr>
          <p:nvPr>
            <p:ph type="sldNum" sz="quarter" idx="12"/>
          </p:nvPr>
        </p:nvSpPr>
        <p:spPr/>
        <p:txBody>
          <a:bodyPr/>
          <a:lstStyle/>
          <a:p>
            <a:fld id="{3C6EA5B5-0090-438D-8335-A7DFC90F7113}" type="slidenum">
              <a:rPr lang="en-US" smtClean="0"/>
              <a:t>‹#›</a:t>
            </a:fld>
            <a:endParaRPr lang="en-US"/>
          </a:p>
        </p:txBody>
      </p:sp>
    </p:spTree>
    <p:extLst>
      <p:ext uri="{BB962C8B-B14F-4D97-AF65-F5344CB8AC3E}">
        <p14:creationId xmlns:p14="http://schemas.microsoft.com/office/powerpoint/2010/main" val="3993244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Date of Course Revision</a:t>
            </a:r>
            <a:endParaRPr lang="en-US" dirty="0"/>
          </a:p>
        </p:txBody>
      </p:sp>
      <p:sp>
        <p:nvSpPr>
          <p:cNvPr id="5" name="Footer Placeholder 4"/>
          <p:cNvSpPr>
            <a:spLocks noGrp="1"/>
          </p:cNvSpPr>
          <p:nvPr>
            <p:ph type="ftr" sz="quarter" idx="11"/>
          </p:nvPr>
        </p:nvSpPr>
        <p:spPr/>
        <p:txBody>
          <a:bodyPr/>
          <a:lstStyle/>
          <a:p>
            <a:r>
              <a:rPr lang="en-US"/>
              <a:t>Course Number - Course Name</a:t>
            </a:r>
            <a:endParaRPr lang="en-US" dirty="0"/>
          </a:p>
        </p:txBody>
      </p:sp>
      <p:sp>
        <p:nvSpPr>
          <p:cNvPr id="6" name="Slide Number Placeholder 5"/>
          <p:cNvSpPr>
            <a:spLocks noGrp="1"/>
          </p:cNvSpPr>
          <p:nvPr>
            <p:ph type="sldNum" sz="quarter" idx="12"/>
          </p:nvPr>
        </p:nvSpPr>
        <p:spPr/>
        <p:txBody>
          <a:bodyPr/>
          <a:lstStyle/>
          <a:p>
            <a:fld id="{3C6EA5B5-0090-438D-8335-A7DFC90F7113}" type="slidenum">
              <a:rPr lang="en-US" smtClean="0"/>
              <a:t>‹#›</a:t>
            </a:fld>
            <a:endParaRPr lang="en-US"/>
          </a:p>
        </p:txBody>
      </p:sp>
    </p:spTree>
    <p:extLst>
      <p:ext uri="{BB962C8B-B14F-4D97-AF65-F5344CB8AC3E}">
        <p14:creationId xmlns:p14="http://schemas.microsoft.com/office/powerpoint/2010/main" val="3005540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Date of Course Revision</a:t>
            </a:r>
            <a:endParaRPr lang="en-US" dirty="0"/>
          </a:p>
        </p:txBody>
      </p:sp>
      <p:sp>
        <p:nvSpPr>
          <p:cNvPr id="6" name="Footer Placeholder 5"/>
          <p:cNvSpPr>
            <a:spLocks noGrp="1"/>
          </p:cNvSpPr>
          <p:nvPr>
            <p:ph type="ftr" sz="quarter" idx="11"/>
          </p:nvPr>
        </p:nvSpPr>
        <p:spPr/>
        <p:txBody>
          <a:bodyPr/>
          <a:lstStyle/>
          <a:p>
            <a:r>
              <a:rPr lang="en-US"/>
              <a:t>Course Number - Course Name</a:t>
            </a:r>
            <a:endParaRPr lang="en-US" dirty="0"/>
          </a:p>
        </p:txBody>
      </p:sp>
      <p:sp>
        <p:nvSpPr>
          <p:cNvPr id="7" name="Slide Number Placeholder 6"/>
          <p:cNvSpPr>
            <a:spLocks noGrp="1"/>
          </p:cNvSpPr>
          <p:nvPr>
            <p:ph type="sldNum" sz="quarter" idx="12"/>
          </p:nvPr>
        </p:nvSpPr>
        <p:spPr/>
        <p:txBody>
          <a:bodyPr/>
          <a:lstStyle/>
          <a:p>
            <a:fld id="{3C6EA5B5-0090-438D-8335-A7DFC90F7113}" type="slidenum">
              <a:rPr lang="en-US" smtClean="0"/>
              <a:t>‹#›</a:t>
            </a:fld>
            <a:endParaRPr lang="en-US"/>
          </a:p>
        </p:txBody>
      </p:sp>
    </p:spTree>
    <p:extLst>
      <p:ext uri="{BB962C8B-B14F-4D97-AF65-F5344CB8AC3E}">
        <p14:creationId xmlns:p14="http://schemas.microsoft.com/office/powerpoint/2010/main" val="389273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35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Date of Course Revision</a:t>
            </a:r>
            <a:endParaRPr lang="en-US" dirty="0"/>
          </a:p>
        </p:txBody>
      </p:sp>
      <p:sp>
        <p:nvSpPr>
          <p:cNvPr id="8" name="Footer Placeholder 7"/>
          <p:cNvSpPr>
            <a:spLocks noGrp="1"/>
          </p:cNvSpPr>
          <p:nvPr>
            <p:ph type="ftr" sz="quarter" idx="11"/>
          </p:nvPr>
        </p:nvSpPr>
        <p:spPr/>
        <p:txBody>
          <a:bodyPr/>
          <a:lstStyle/>
          <a:p>
            <a:r>
              <a:rPr lang="en-US"/>
              <a:t>Course Number - Course Name</a:t>
            </a:r>
            <a:endParaRPr lang="en-US" dirty="0"/>
          </a:p>
        </p:txBody>
      </p:sp>
      <p:sp>
        <p:nvSpPr>
          <p:cNvPr id="9" name="Slide Number Placeholder 8"/>
          <p:cNvSpPr>
            <a:spLocks noGrp="1"/>
          </p:cNvSpPr>
          <p:nvPr>
            <p:ph type="sldNum" sz="quarter" idx="12"/>
          </p:nvPr>
        </p:nvSpPr>
        <p:spPr/>
        <p:txBody>
          <a:bodyPr/>
          <a:lstStyle/>
          <a:p>
            <a:fld id="{3C6EA5B5-0090-438D-8335-A7DFC90F7113}" type="slidenum">
              <a:rPr lang="en-US" smtClean="0"/>
              <a:t>‹#›</a:t>
            </a:fld>
            <a:endParaRPr lang="en-US"/>
          </a:p>
        </p:txBody>
      </p:sp>
    </p:spTree>
    <p:extLst>
      <p:ext uri="{BB962C8B-B14F-4D97-AF65-F5344CB8AC3E}">
        <p14:creationId xmlns:p14="http://schemas.microsoft.com/office/powerpoint/2010/main" val="3755059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Date of Course Revision</a:t>
            </a:r>
            <a:endParaRPr lang="en-US" dirty="0"/>
          </a:p>
        </p:txBody>
      </p:sp>
      <p:sp>
        <p:nvSpPr>
          <p:cNvPr id="4" name="Footer Placeholder 3"/>
          <p:cNvSpPr>
            <a:spLocks noGrp="1"/>
          </p:cNvSpPr>
          <p:nvPr>
            <p:ph type="ftr" sz="quarter" idx="11"/>
          </p:nvPr>
        </p:nvSpPr>
        <p:spPr/>
        <p:txBody>
          <a:bodyPr/>
          <a:lstStyle/>
          <a:p>
            <a:r>
              <a:rPr lang="en-US"/>
              <a:t>Course Number - Course Name</a:t>
            </a:r>
            <a:endParaRPr lang="en-US" dirty="0"/>
          </a:p>
        </p:txBody>
      </p:sp>
      <p:sp>
        <p:nvSpPr>
          <p:cNvPr id="5" name="Slide Number Placeholder 4"/>
          <p:cNvSpPr>
            <a:spLocks noGrp="1"/>
          </p:cNvSpPr>
          <p:nvPr>
            <p:ph type="sldNum" sz="quarter" idx="12"/>
          </p:nvPr>
        </p:nvSpPr>
        <p:spPr/>
        <p:txBody>
          <a:bodyPr/>
          <a:lstStyle/>
          <a:p>
            <a:fld id="{3C6EA5B5-0090-438D-8335-A7DFC90F7113}" type="slidenum">
              <a:rPr lang="en-US" smtClean="0"/>
              <a:t>‹#›</a:t>
            </a:fld>
            <a:endParaRPr lang="en-US"/>
          </a:p>
        </p:txBody>
      </p:sp>
    </p:spTree>
    <p:extLst>
      <p:ext uri="{BB962C8B-B14F-4D97-AF65-F5344CB8AC3E}">
        <p14:creationId xmlns:p14="http://schemas.microsoft.com/office/powerpoint/2010/main" val="400590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Date of Course Revision</a:t>
            </a:r>
            <a:endParaRPr lang="en-US" dirty="0"/>
          </a:p>
        </p:txBody>
      </p:sp>
      <p:sp>
        <p:nvSpPr>
          <p:cNvPr id="3" name="Footer Placeholder 2"/>
          <p:cNvSpPr>
            <a:spLocks noGrp="1"/>
          </p:cNvSpPr>
          <p:nvPr>
            <p:ph type="ftr" sz="quarter" idx="11"/>
          </p:nvPr>
        </p:nvSpPr>
        <p:spPr/>
        <p:txBody>
          <a:bodyPr/>
          <a:lstStyle/>
          <a:p>
            <a:r>
              <a:rPr lang="en-US"/>
              <a:t>Course Number - Course Name</a:t>
            </a:r>
            <a:endParaRPr lang="en-US" dirty="0"/>
          </a:p>
        </p:txBody>
      </p:sp>
      <p:sp>
        <p:nvSpPr>
          <p:cNvPr id="4" name="Slide Number Placeholder 3"/>
          <p:cNvSpPr>
            <a:spLocks noGrp="1"/>
          </p:cNvSpPr>
          <p:nvPr>
            <p:ph type="sldNum" sz="quarter" idx="12"/>
          </p:nvPr>
        </p:nvSpPr>
        <p:spPr/>
        <p:txBody>
          <a:bodyPr/>
          <a:lstStyle/>
          <a:p>
            <a:fld id="{3C6EA5B5-0090-438D-8335-A7DFC90F7113}" type="slidenum">
              <a:rPr lang="en-US" smtClean="0"/>
              <a:t>‹#›</a:t>
            </a:fld>
            <a:endParaRPr lang="en-US"/>
          </a:p>
        </p:txBody>
      </p:sp>
    </p:spTree>
    <p:extLst>
      <p:ext uri="{BB962C8B-B14F-4D97-AF65-F5344CB8AC3E}">
        <p14:creationId xmlns:p14="http://schemas.microsoft.com/office/powerpoint/2010/main" val="700105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5969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Date of Course Revision</a:t>
            </a:r>
            <a:endParaRPr lang="en-US" dirty="0"/>
          </a:p>
        </p:txBody>
      </p:sp>
      <p:sp>
        <p:nvSpPr>
          <p:cNvPr id="6" name="Footer Placeholder 5"/>
          <p:cNvSpPr>
            <a:spLocks noGrp="1"/>
          </p:cNvSpPr>
          <p:nvPr>
            <p:ph type="ftr" sz="quarter" idx="11"/>
          </p:nvPr>
        </p:nvSpPr>
        <p:spPr/>
        <p:txBody>
          <a:bodyPr/>
          <a:lstStyle/>
          <a:p>
            <a:r>
              <a:rPr lang="en-US"/>
              <a:t>Course Number - Course Name</a:t>
            </a:r>
            <a:endParaRPr lang="en-US" dirty="0"/>
          </a:p>
        </p:txBody>
      </p:sp>
      <p:sp>
        <p:nvSpPr>
          <p:cNvPr id="7" name="Slide Number Placeholder 6"/>
          <p:cNvSpPr>
            <a:spLocks noGrp="1"/>
          </p:cNvSpPr>
          <p:nvPr>
            <p:ph type="sldNum" sz="quarter" idx="12"/>
          </p:nvPr>
        </p:nvSpPr>
        <p:spPr/>
        <p:txBody>
          <a:bodyPr/>
          <a:lstStyle/>
          <a:p>
            <a:fld id="{3C6EA5B5-0090-438D-8335-A7DFC90F7113}" type="slidenum">
              <a:rPr lang="en-US" smtClean="0"/>
              <a:t>‹#›</a:t>
            </a:fld>
            <a:endParaRPr lang="en-US"/>
          </a:p>
        </p:txBody>
      </p:sp>
    </p:spTree>
    <p:extLst>
      <p:ext uri="{BB962C8B-B14F-4D97-AF65-F5344CB8AC3E}">
        <p14:creationId xmlns:p14="http://schemas.microsoft.com/office/powerpoint/2010/main" val="339919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38200"/>
            <a:ext cx="73152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Date of Course Revision</a:t>
            </a:r>
            <a:endParaRPr lang="en-US" dirty="0"/>
          </a:p>
        </p:txBody>
      </p:sp>
      <p:sp>
        <p:nvSpPr>
          <p:cNvPr id="6" name="Footer Placeholder 5"/>
          <p:cNvSpPr>
            <a:spLocks noGrp="1"/>
          </p:cNvSpPr>
          <p:nvPr>
            <p:ph type="ftr" sz="quarter" idx="11"/>
          </p:nvPr>
        </p:nvSpPr>
        <p:spPr/>
        <p:txBody>
          <a:bodyPr/>
          <a:lstStyle/>
          <a:p>
            <a:r>
              <a:rPr lang="en-US"/>
              <a:t>Course Number - Course Name</a:t>
            </a:r>
            <a:endParaRPr lang="en-US" dirty="0"/>
          </a:p>
        </p:txBody>
      </p:sp>
      <p:sp>
        <p:nvSpPr>
          <p:cNvPr id="7" name="Slide Number Placeholder 6"/>
          <p:cNvSpPr>
            <a:spLocks noGrp="1"/>
          </p:cNvSpPr>
          <p:nvPr>
            <p:ph type="sldNum" sz="quarter" idx="12"/>
          </p:nvPr>
        </p:nvSpPr>
        <p:spPr/>
        <p:txBody>
          <a:bodyPr/>
          <a:lstStyle/>
          <a:p>
            <a:fld id="{3C6EA5B5-0090-438D-8335-A7DFC90F7113}" type="slidenum">
              <a:rPr lang="en-US" smtClean="0"/>
              <a:t>‹#›</a:t>
            </a:fld>
            <a:endParaRPr lang="en-US"/>
          </a:p>
        </p:txBody>
      </p:sp>
    </p:spTree>
    <p:extLst>
      <p:ext uri="{BB962C8B-B14F-4D97-AF65-F5344CB8AC3E}">
        <p14:creationId xmlns:p14="http://schemas.microsoft.com/office/powerpoint/2010/main" val="1831437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 of Course Revision</a:t>
            </a:r>
            <a:endParaRPr lang="en-US" dirty="0"/>
          </a:p>
        </p:txBody>
      </p:sp>
      <p:sp>
        <p:nvSpPr>
          <p:cNvPr id="5" name="Footer Placeholder 4"/>
          <p:cNvSpPr>
            <a:spLocks noGrp="1"/>
          </p:cNvSpPr>
          <p:nvPr>
            <p:ph type="ftr" sz="quarter" idx="11"/>
          </p:nvPr>
        </p:nvSpPr>
        <p:spPr/>
        <p:txBody>
          <a:bodyPr/>
          <a:lstStyle/>
          <a:p>
            <a:r>
              <a:rPr lang="en-US"/>
              <a:t>Course Number - Course Name</a:t>
            </a:r>
            <a:endParaRPr lang="en-US" dirty="0"/>
          </a:p>
        </p:txBody>
      </p:sp>
      <p:sp>
        <p:nvSpPr>
          <p:cNvPr id="6" name="Slide Number Placeholder 5"/>
          <p:cNvSpPr>
            <a:spLocks noGrp="1"/>
          </p:cNvSpPr>
          <p:nvPr>
            <p:ph type="sldNum" sz="quarter" idx="12"/>
          </p:nvPr>
        </p:nvSpPr>
        <p:spPr/>
        <p:txBody>
          <a:bodyPr/>
          <a:lstStyle/>
          <a:p>
            <a:fld id="{3C6EA5B5-0090-438D-8335-A7DFC90F7113}" type="slidenum">
              <a:rPr lang="en-US" smtClean="0"/>
              <a:t>‹#›</a:t>
            </a:fld>
            <a:endParaRPr lang="en-US"/>
          </a:p>
        </p:txBody>
      </p:sp>
    </p:spTree>
    <p:extLst>
      <p:ext uri="{BB962C8B-B14F-4D97-AF65-F5344CB8AC3E}">
        <p14:creationId xmlns:p14="http://schemas.microsoft.com/office/powerpoint/2010/main" val="34983771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8201"/>
            <a:ext cx="27432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838201"/>
            <a:ext cx="80264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 of Course Revision</a:t>
            </a:r>
            <a:endParaRPr lang="en-US" dirty="0"/>
          </a:p>
        </p:txBody>
      </p:sp>
      <p:sp>
        <p:nvSpPr>
          <p:cNvPr id="5" name="Footer Placeholder 4"/>
          <p:cNvSpPr>
            <a:spLocks noGrp="1"/>
          </p:cNvSpPr>
          <p:nvPr>
            <p:ph type="ftr" sz="quarter" idx="11"/>
          </p:nvPr>
        </p:nvSpPr>
        <p:spPr/>
        <p:txBody>
          <a:bodyPr/>
          <a:lstStyle/>
          <a:p>
            <a:r>
              <a:rPr lang="en-US"/>
              <a:t>Course Number - Course Name</a:t>
            </a:r>
            <a:endParaRPr lang="en-US" dirty="0"/>
          </a:p>
        </p:txBody>
      </p:sp>
      <p:sp>
        <p:nvSpPr>
          <p:cNvPr id="6" name="Slide Number Placeholder 5"/>
          <p:cNvSpPr>
            <a:spLocks noGrp="1"/>
          </p:cNvSpPr>
          <p:nvPr>
            <p:ph type="sldNum" sz="quarter" idx="12"/>
          </p:nvPr>
        </p:nvSpPr>
        <p:spPr/>
        <p:txBody>
          <a:bodyPr/>
          <a:lstStyle/>
          <a:p>
            <a:fld id="{3C6EA5B5-0090-438D-8335-A7DFC90F7113}" type="slidenum">
              <a:rPr lang="en-US" smtClean="0"/>
              <a:t>‹#›</a:t>
            </a:fld>
            <a:endParaRPr lang="en-US"/>
          </a:p>
        </p:txBody>
      </p:sp>
    </p:spTree>
    <p:extLst>
      <p:ext uri="{BB962C8B-B14F-4D97-AF65-F5344CB8AC3E}">
        <p14:creationId xmlns:p14="http://schemas.microsoft.com/office/powerpoint/2010/main" val="766559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609600" y="1236663"/>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body" idx="1"/>
          </p:nvPr>
        </p:nvSpPr>
        <p:spPr>
          <a:xfrm>
            <a:off x="609600" y="2133600"/>
            <a:ext cx="10972800" cy="39927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4"/>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Times New Roman"/>
              <a:buNone/>
              <a:defRPr sz="1200" b="0" i="0" u="none" strike="noStrike" cap="none">
                <a:solidFill>
                  <a:srgbClr val="888888"/>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9" name="Google Shape;99;p14"/>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0" name="Google Shape;100;p14"/>
          <p:cNvSpPr txBox="1">
            <a:spLocks noGrp="1"/>
          </p:cNvSpPr>
          <p:nvPr>
            <p:ph type="sldNum" idx="12"/>
          </p:nvPr>
        </p:nvSpPr>
        <p:spPr>
          <a:xfrm>
            <a:off x="87376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462732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45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64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21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66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5969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83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38200"/>
            <a:ext cx="73152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9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38200"/>
            <a:ext cx="10972800" cy="5794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EA5B5-0090-438D-8335-A7DFC90F7113}"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1"/>
          <p:cNvSpPr/>
          <p:nvPr userDrawn="1"/>
        </p:nvSpPr>
        <p:spPr>
          <a:xfrm>
            <a:off x="0" y="0"/>
            <a:ext cx="12192000" cy="533400"/>
          </a:xfrm>
          <a:prstGeom prst="rect">
            <a:avLst/>
          </a:prstGeom>
          <a:solidFill>
            <a:srgbClr val="002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userDrawn="1"/>
        </p:nvSpPr>
        <p:spPr>
          <a:xfrm>
            <a:off x="0" y="574823"/>
            <a:ext cx="12192000" cy="1714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47960" y="67707"/>
            <a:ext cx="5896081" cy="397986"/>
          </a:xfrm>
          <a:prstGeom prst="rect">
            <a:avLst/>
          </a:prstGeom>
        </p:spPr>
      </p:pic>
    </p:spTree>
    <p:extLst>
      <p:ext uri="{BB962C8B-B14F-4D97-AF65-F5344CB8AC3E}">
        <p14:creationId xmlns:p14="http://schemas.microsoft.com/office/powerpoint/2010/main" val="11621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1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38200"/>
            <a:ext cx="10972800" cy="5794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EA5B5-0090-438D-8335-A7DFC90F7113}"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1"/>
          <p:cNvSpPr/>
          <p:nvPr userDrawn="1"/>
        </p:nvSpPr>
        <p:spPr>
          <a:xfrm>
            <a:off x="0" y="0"/>
            <a:ext cx="12192000" cy="533400"/>
          </a:xfrm>
          <a:prstGeom prst="rect">
            <a:avLst/>
          </a:prstGeom>
          <a:solidFill>
            <a:srgbClr val="002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userDrawn="1"/>
        </p:nvSpPr>
        <p:spPr>
          <a:xfrm>
            <a:off x="0" y="574823"/>
            <a:ext cx="12192000" cy="1714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47960" y="67707"/>
            <a:ext cx="5896081" cy="397986"/>
          </a:xfrm>
          <a:prstGeom prst="rect">
            <a:avLst/>
          </a:prstGeom>
        </p:spPr>
      </p:pic>
    </p:spTree>
    <p:extLst>
      <p:ext uri="{BB962C8B-B14F-4D97-AF65-F5344CB8AC3E}">
        <p14:creationId xmlns:p14="http://schemas.microsoft.com/office/powerpoint/2010/main" val="28758920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38200"/>
            <a:ext cx="10972800" cy="5794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EA5B5-0090-438D-8335-A7DFC90F7113}"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1"/>
          <p:cNvSpPr/>
          <p:nvPr userDrawn="1"/>
        </p:nvSpPr>
        <p:spPr>
          <a:xfrm>
            <a:off x="0" y="0"/>
            <a:ext cx="12192000" cy="533400"/>
          </a:xfrm>
          <a:prstGeom prst="rect">
            <a:avLst/>
          </a:prstGeom>
          <a:solidFill>
            <a:srgbClr val="002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574823"/>
            <a:ext cx="12192000" cy="1714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47960" y="67707"/>
            <a:ext cx="5896081" cy="397986"/>
          </a:xfrm>
          <a:prstGeom prst="rect">
            <a:avLst/>
          </a:prstGeom>
        </p:spPr>
      </p:pic>
    </p:spTree>
    <p:extLst>
      <p:ext uri="{BB962C8B-B14F-4D97-AF65-F5344CB8AC3E}">
        <p14:creationId xmlns:p14="http://schemas.microsoft.com/office/powerpoint/2010/main" val="14740652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38200"/>
            <a:ext cx="10972800" cy="5794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 of Course Revision</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Course Number - Course Name</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EA5B5-0090-438D-8335-A7DFC90F7113}" type="slidenum">
              <a:rPr lang="en-US" smtClean="0"/>
              <a:t>‹#›</a:t>
            </a:fld>
            <a:endParaRPr lang="en-US" dirty="0"/>
          </a:p>
        </p:txBody>
      </p:sp>
      <p:sp>
        <p:nvSpPr>
          <p:cNvPr id="12" name="Rectangle 11"/>
          <p:cNvSpPr/>
          <p:nvPr userDrawn="1"/>
        </p:nvSpPr>
        <p:spPr>
          <a:xfrm>
            <a:off x="0" y="0"/>
            <a:ext cx="12192000" cy="533400"/>
          </a:xfrm>
          <a:prstGeom prst="rect">
            <a:avLst/>
          </a:prstGeom>
          <a:solidFill>
            <a:srgbClr val="002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574823"/>
            <a:ext cx="12192000" cy="1714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47960" y="67707"/>
            <a:ext cx="5896081" cy="397986"/>
          </a:xfrm>
          <a:prstGeom prst="rect">
            <a:avLst/>
          </a:prstGeom>
        </p:spPr>
      </p:pic>
    </p:spTree>
    <p:extLst>
      <p:ext uri="{BB962C8B-B14F-4D97-AF65-F5344CB8AC3E}">
        <p14:creationId xmlns:p14="http://schemas.microsoft.com/office/powerpoint/2010/main" val="71767307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6.gi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16.gif"/><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video" Target="https://www.youtube.com/embed/KgedWKpS5MI" TargetMode="External"/><Relationship Id="rId6" Type="http://schemas.openxmlformats.org/officeDocument/2006/relationships/image" Target="../media/image16.gif"/><Relationship Id="rId5" Type="http://schemas.openxmlformats.org/officeDocument/2006/relationships/image" Target="../media/image42.jpe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emf"/><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HSErgonomics@umich.ed" TargetMode="External"/><Relationship Id="rId2" Type="http://schemas.openxmlformats.org/officeDocument/2006/relationships/image" Target="../media/image51.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gi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98" y="847288"/>
            <a:ext cx="10972800" cy="1677797"/>
          </a:xfrm>
        </p:spPr>
        <p:txBody>
          <a:bodyPr>
            <a:normAutofit fontScale="90000"/>
          </a:bodyPr>
          <a:lstStyle/>
          <a:p>
            <a:r>
              <a:rPr lang="en-US" b="1" dirty="0"/>
              <a:t>Ergonomic Survival Guide in the Laboratory; </a:t>
            </a:r>
            <a:br>
              <a:rPr lang="en-US" b="1" dirty="0"/>
            </a:br>
            <a:r>
              <a:rPr lang="en-US" sz="4000" b="1" dirty="0"/>
              <a:t>Methods to reduce injury</a:t>
            </a:r>
            <a:br>
              <a:rPr lang="en-US" b="1" dirty="0"/>
            </a:br>
            <a:endParaRPr lang="en-US" dirty="0"/>
          </a:p>
        </p:txBody>
      </p:sp>
      <p:sp>
        <p:nvSpPr>
          <p:cNvPr id="3" name="Content Placeholder 2"/>
          <p:cNvSpPr>
            <a:spLocks noGrp="1"/>
          </p:cNvSpPr>
          <p:nvPr>
            <p:ph idx="1"/>
          </p:nvPr>
        </p:nvSpPr>
        <p:spPr>
          <a:xfrm>
            <a:off x="609600" y="2424418"/>
            <a:ext cx="10972800" cy="3701746"/>
          </a:xfrm>
        </p:spPr>
        <p:txBody>
          <a:bodyPr/>
          <a:lstStyle/>
          <a:p>
            <a:pPr marL="0" indent="0">
              <a:buNone/>
            </a:pPr>
            <a:r>
              <a:rPr lang="en-US" b="1" dirty="0">
                <a:solidFill>
                  <a:srgbClr val="17375E"/>
                </a:solidFill>
              </a:rPr>
              <a:t>		</a:t>
            </a:r>
            <a:endParaRPr lang="en-US" dirty="0"/>
          </a:p>
        </p:txBody>
      </p:sp>
      <p:pic>
        <p:nvPicPr>
          <p:cNvPr id="1026" name="Picture 2">
            <a:extLst>
              <a:ext uri="{FF2B5EF4-FFF2-40B4-BE49-F238E27FC236}">
                <a16:creationId xmlns:a16="http://schemas.microsoft.com/office/drawing/2014/main" id="{AE83BD68-4685-45BC-9B43-6CCE5F4903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02"/>
          <a:stretch/>
        </p:blipFill>
        <p:spPr bwMode="auto">
          <a:xfrm>
            <a:off x="1658748" y="2181137"/>
            <a:ext cx="8572500" cy="36212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45C5B6-D438-468E-9483-C899E085F681}"/>
              </a:ext>
            </a:extLst>
          </p:cNvPr>
          <p:cNvSpPr txBox="1"/>
          <p:nvPr/>
        </p:nvSpPr>
        <p:spPr>
          <a:xfrm>
            <a:off x="4179238" y="5584008"/>
            <a:ext cx="3326112" cy="923330"/>
          </a:xfrm>
          <a:prstGeom prst="rect">
            <a:avLst/>
          </a:prstGeom>
          <a:noFill/>
        </p:spPr>
        <p:txBody>
          <a:bodyPr wrap="square" rtlCol="0">
            <a:spAutoFit/>
          </a:bodyPr>
          <a:lstStyle/>
          <a:p>
            <a:pPr algn="ctr"/>
            <a:r>
              <a:rPr lang="en-US" dirty="0"/>
              <a:t>Sarah Platt Cooney, OTR/L</a:t>
            </a:r>
          </a:p>
          <a:p>
            <a:pPr algn="ctr"/>
            <a:r>
              <a:rPr lang="en-US" dirty="0"/>
              <a:t>Senior Ergonomics Professional</a:t>
            </a:r>
          </a:p>
          <a:p>
            <a:pPr algn="ctr"/>
            <a:r>
              <a:rPr lang="en-US" dirty="0"/>
              <a:t>University of Michigan</a:t>
            </a:r>
          </a:p>
        </p:txBody>
      </p:sp>
    </p:spTree>
    <p:extLst>
      <p:ext uri="{BB962C8B-B14F-4D97-AF65-F5344CB8AC3E}">
        <p14:creationId xmlns:p14="http://schemas.microsoft.com/office/powerpoint/2010/main" val="204050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Before and After adjustments: Microscope</a:t>
            </a:r>
          </a:p>
        </p:txBody>
      </p:sp>
      <p:pic>
        <p:nvPicPr>
          <p:cNvPr id="5" name="Content Placeholder 4"/>
          <p:cNvPicPr>
            <a:picLocks noGrp="1" noChangeAspect="1"/>
          </p:cNvPicPr>
          <p:nvPr>
            <p:ph idx="1"/>
          </p:nvPr>
        </p:nvPicPr>
        <p:blipFill>
          <a:blip r:embed="rId2"/>
          <a:stretch>
            <a:fillRect/>
          </a:stretch>
        </p:blipFill>
        <p:spPr>
          <a:xfrm>
            <a:off x="6726805" y="2024778"/>
            <a:ext cx="2989689" cy="4462710"/>
          </a:xfrm>
          <a:prstGeom prst="rect">
            <a:avLst/>
          </a:prstGeom>
        </p:spPr>
      </p:pic>
      <p:pic>
        <p:nvPicPr>
          <p:cNvPr id="7" name="Picture 2" descr="Ergonomically optimized and conventional microscopes and office chairs. Comparison of seating position and neutral relaxing posture between ergonomically optimized office chair (HÅG) and microscope (Zeiss) (A) and a conventional office chair and microscope (B)."/>
          <p:cNvPicPr>
            <a:picLocks noChangeAspect="1" noChangeArrowheads="1"/>
          </p:cNvPicPr>
          <p:nvPr/>
        </p:nvPicPr>
        <p:blipFill rotWithShape="1">
          <a:blip r:embed="rId3">
            <a:extLst>
              <a:ext uri="{28A0092B-C50C-407E-A947-70E740481C1C}">
                <a14:useLocalDpi xmlns:a14="http://schemas.microsoft.com/office/drawing/2010/main" val="0"/>
              </a:ext>
            </a:extLst>
          </a:blip>
          <a:srcRect l="51416" t="10441"/>
          <a:stretch/>
        </p:blipFill>
        <p:spPr bwMode="auto">
          <a:xfrm>
            <a:off x="1995292" y="2024778"/>
            <a:ext cx="2886809" cy="45055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7082" y="2226365"/>
            <a:ext cx="2035534" cy="3693319"/>
          </a:xfrm>
          <a:prstGeom prst="rect">
            <a:avLst/>
          </a:prstGeom>
          <a:noFill/>
        </p:spPr>
        <p:txBody>
          <a:bodyPr wrap="square" rtlCol="0">
            <a:spAutoFit/>
          </a:bodyPr>
          <a:lstStyle/>
          <a:p>
            <a:r>
              <a:rPr lang="en-US" dirty="0"/>
              <a:t>1. Move microscope closer to upright sitting position.</a:t>
            </a:r>
          </a:p>
          <a:p>
            <a:r>
              <a:rPr lang="en-US" dirty="0"/>
              <a:t>2. Determine if eye cups can be adjusted to your position, instead of positioning yourself to the eyecups.</a:t>
            </a:r>
          </a:p>
          <a:p>
            <a:r>
              <a:rPr lang="en-US" dirty="0"/>
              <a:t>3. Consider retrofit of microscope if possible</a:t>
            </a:r>
          </a:p>
        </p:txBody>
      </p:sp>
      <p:sp>
        <p:nvSpPr>
          <p:cNvPr id="8" name="Up Arrow 7"/>
          <p:cNvSpPr/>
          <p:nvPr/>
        </p:nvSpPr>
        <p:spPr>
          <a:xfrm>
            <a:off x="8158038" y="4277556"/>
            <a:ext cx="318052" cy="19878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ircle: Hollow 2">
            <a:extLst>
              <a:ext uri="{FF2B5EF4-FFF2-40B4-BE49-F238E27FC236}">
                <a16:creationId xmlns:a16="http://schemas.microsoft.com/office/drawing/2014/main" id="{E52CE8B6-9257-4ADC-B832-DCB65C35BB61}"/>
              </a:ext>
            </a:extLst>
          </p:cNvPr>
          <p:cNvSpPr/>
          <p:nvPr/>
        </p:nvSpPr>
        <p:spPr>
          <a:xfrm>
            <a:off x="7105475" y="2226365"/>
            <a:ext cx="1199626" cy="961452"/>
          </a:xfrm>
          <a:prstGeom prst="donut">
            <a:avLst>
              <a:gd name="adj" fmla="val 710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pic>
        <p:nvPicPr>
          <p:cNvPr id="4" name="Picture 10" descr="http://vignette4.wikia.nocookie.net/wolduwiki/images/4/46/Check-mark-3-512.gif/revision/latest?cb=20140913161656">
            <a:extLst>
              <a:ext uri="{FF2B5EF4-FFF2-40B4-BE49-F238E27FC236}">
                <a16:creationId xmlns:a16="http://schemas.microsoft.com/office/drawing/2014/main" id="{0B23E8CA-E577-344C-2D8E-C4405E3B4E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9294" y="156757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lh3.googleusercontent.com/-IwD-966VNY4/UtWzvADtgLI/AAAAAAAAAVQ/oHb776IGeyo/s0-d/x_mark_red.png">
            <a:extLst>
              <a:ext uri="{FF2B5EF4-FFF2-40B4-BE49-F238E27FC236}">
                <a16:creationId xmlns:a16="http://schemas.microsoft.com/office/drawing/2014/main" id="{58A3896C-C00C-E7D9-95D0-9747AAE433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5343" y="1922914"/>
            <a:ext cx="549236" cy="55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93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7961-ED57-4AE4-A836-76BF8A023F0A}"/>
              </a:ext>
            </a:extLst>
          </p:cNvPr>
          <p:cNvSpPr>
            <a:spLocks noGrp="1"/>
          </p:cNvSpPr>
          <p:nvPr>
            <p:ph type="title"/>
          </p:nvPr>
        </p:nvSpPr>
        <p:spPr/>
        <p:txBody>
          <a:bodyPr>
            <a:normAutofit fontScale="90000"/>
          </a:bodyPr>
          <a:lstStyle/>
          <a:p>
            <a:r>
              <a:rPr lang="en-US" dirty="0"/>
              <a:t>Awkward posture: design solutions</a:t>
            </a:r>
          </a:p>
        </p:txBody>
      </p:sp>
      <p:pic>
        <p:nvPicPr>
          <p:cNvPr id="4" name="Content Placeholder 3" descr="S:\Operational Health &amp; Safety\Ergonomics\Pictures\Lab Photos\PedsLab04.JPG">
            <a:extLst>
              <a:ext uri="{FF2B5EF4-FFF2-40B4-BE49-F238E27FC236}">
                <a16:creationId xmlns:a16="http://schemas.microsoft.com/office/drawing/2014/main" id="{31B35AEC-9D5B-4513-AF87-B653C244969C}"/>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1" t="25691" r="32585"/>
          <a:stretch/>
        </p:blipFill>
        <p:spPr bwMode="auto">
          <a:xfrm>
            <a:off x="847289" y="1645760"/>
            <a:ext cx="1979702" cy="2400935"/>
          </a:xfrm>
          <a:prstGeom prst="rect">
            <a:avLst/>
          </a:prstGeom>
          <a:noFill/>
          <a:ln>
            <a:noFill/>
          </a:ln>
          <a:extLst>
            <a:ext uri="{53640926-AAD7-44D8-BBD7-CCE9431645EC}">
              <a14:shadowObscured xmlns:a14="http://schemas.microsoft.com/office/drawing/2010/main"/>
            </a:ext>
          </a:extLst>
        </p:spPr>
      </p:pic>
      <p:pic>
        <p:nvPicPr>
          <p:cNvPr id="6" name="Content Placeholder 4" descr="S:\Operational Health &amp; Safety\Ergonomics\Pictures\Lab Photos\Lab #9.jpg">
            <a:extLst>
              <a:ext uri="{FF2B5EF4-FFF2-40B4-BE49-F238E27FC236}">
                <a16:creationId xmlns:a16="http://schemas.microsoft.com/office/drawing/2014/main" id="{A410AD6A-DDC5-42EE-BF85-5FFBDF5DCF01}"/>
              </a:ext>
            </a:extLst>
          </p:cNvPr>
          <p:cNvPicPr>
            <a:picLocks/>
          </p:cNvPicPr>
          <p:nvPr/>
        </p:nvPicPr>
        <p:blipFill rotWithShape="1">
          <a:blip r:embed="rId3">
            <a:extLst>
              <a:ext uri="{28A0092B-C50C-407E-A947-70E740481C1C}">
                <a14:useLocalDpi xmlns:a14="http://schemas.microsoft.com/office/drawing/2010/main" val="0"/>
              </a:ext>
            </a:extLst>
          </a:blip>
          <a:srcRect l="13232" r="23982"/>
          <a:stretch/>
        </p:blipFill>
        <p:spPr bwMode="auto">
          <a:xfrm>
            <a:off x="3481406" y="1645760"/>
            <a:ext cx="1853625" cy="2400935"/>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A72B18A6-CB74-4C7A-A110-26AD917D2EDD}"/>
              </a:ext>
            </a:extLst>
          </p:cNvPr>
          <p:cNvSpPr txBox="1"/>
          <p:nvPr/>
        </p:nvSpPr>
        <p:spPr>
          <a:xfrm>
            <a:off x="6096001" y="2244055"/>
            <a:ext cx="5052968" cy="646331"/>
          </a:xfrm>
          <a:prstGeom prst="rect">
            <a:avLst/>
          </a:prstGeom>
          <a:noFill/>
        </p:spPr>
        <p:txBody>
          <a:bodyPr wrap="square" rtlCol="0">
            <a:spAutoFit/>
          </a:bodyPr>
          <a:lstStyle/>
          <a:p>
            <a:r>
              <a:rPr lang="en-US" dirty="0"/>
              <a:t>Obstructed leg room increases forward reach.  Keep storage out of legroom</a:t>
            </a:r>
          </a:p>
        </p:txBody>
      </p:sp>
      <p:pic>
        <p:nvPicPr>
          <p:cNvPr id="8" name="Picture 7">
            <a:extLst>
              <a:ext uri="{FF2B5EF4-FFF2-40B4-BE49-F238E27FC236}">
                <a16:creationId xmlns:a16="http://schemas.microsoft.com/office/drawing/2014/main" id="{08B7414F-BF55-4BFE-83CB-EEA6160BD49C}"/>
              </a:ext>
            </a:extLst>
          </p:cNvPr>
          <p:cNvPicPr>
            <a:picLocks noChangeAspect="1"/>
          </p:cNvPicPr>
          <p:nvPr/>
        </p:nvPicPr>
        <p:blipFill rotWithShape="1">
          <a:blip r:embed="rId4">
            <a:extLst>
              <a:ext uri="{28A0092B-C50C-407E-A947-70E740481C1C}">
                <a14:useLocalDpi xmlns:a14="http://schemas.microsoft.com/office/drawing/2010/main" val="0"/>
              </a:ext>
            </a:extLst>
          </a:blip>
          <a:srcRect l="19875" t="5443"/>
          <a:stretch/>
        </p:blipFill>
        <p:spPr bwMode="auto">
          <a:xfrm>
            <a:off x="1183089" y="4164961"/>
            <a:ext cx="1518165" cy="2378734"/>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47EF7485-D940-47F7-BFE2-97FAEC4E492B}"/>
              </a:ext>
            </a:extLst>
          </p:cNvPr>
          <p:cNvPicPr>
            <a:picLocks noChangeAspect="1"/>
          </p:cNvPicPr>
          <p:nvPr/>
        </p:nvPicPr>
        <p:blipFill rotWithShape="1">
          <a:blip r:embed="rId5">
            <a:extLst>
              <a:ext uri="{28A0092B-C50C-407E-A947-70E740481C1C}">
                <a14:useLocalDpi xmlns:a14="http://schemas.microsoft.com/office/drawing/2010/main" val="0"/>
              </a:ext>
            </a:extLst>
          </a:blip>
          <a:srcRect l="17902" r="8137"/>
          <a:stretch/>
        </p:blipFill>
        <p:spPr bwMode="auto">
          <a:xfrm>
            <a:off x="3641064" y="4213545"/>
            <a:ext cx="1354698" cy="2439515"/>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9512C476-FC41-4567-9E64-7CDE2181BC48}"/>
              </a:ext>
            </a:extLst>
          </p:cNvPr>
          <p:cNvSpPr txBox="1"/>
          <p:nvPr/>
        </p:nvSpPr>
        <p:spPr>
          <a:xfrm>
            <a:off x="6165908" y="4613945"/>
            <a:ext cx="5301842" cy="923330"/>
          </a:xfrm>
          <a:prstGeom prst="rect">
            <a:avLst/>
          </a:prstGeom>
          <a:noFill/>
        </p:spPr>
        <p:txBody>
          <a:bodyPr wrap="square" rtlCol="0">
            <a:spAutoFit/>
          </a:bodyPr>
          <a:lstStyle/>
          <a:p>
            <a:r>
              <a:rPr lang="en-US" dirty="0"/>
              <a:t>Purchase stools that have a “2-stage” cylinder to allow for maximum height adjustability.  Look for infinite lock seat and backrest so users can adjust to their posture</a:t>
            </a:r>
          </a:p>
        </p:txBody>
      </p:sp>
      <p:pic>
        <p:nvPicPr>
          <p:cNvPr id="11" name="Picture 12" descr="https://lh3.googleusercontent.com/-IwD-966VNY4/UtWzvADtgLI/AAAAAAAAAVQ/oHb776IGeyo/s0-d/x_mark_red.png">
            <a:extLst>
              <a:ext uri="{FF2B5EF4-FFF2-40B4-BE49-F238E27FC236}">
                <a16:creationId xmlns:a16="http://schemas.microsoft.com/office/drawing/2014/main" id="{D77DE2DA-0527-461C-BA5F-1D84120E33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0436" y="3366984"/>
            <a:ext cx="549236" cy="5590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vignette4.wikia.nocookie.net/wolduwiki/images/4/46/Check-mark-3-512.gif/revision/latest?cb=20140913161656">
            <a:extLst>
              <a:ext uri="{FF2B5EF4-FFF2-40B4-BE49-F238E27FC236}">
                <a16:creationId xmlns:a16="http://schemas.microsoft.com/office/drawing/2014/main" id="{50C7639E-061A-4DFA-B0F2-8657C2DE046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5762" y="29718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128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9926" y="937747"/>
            <a:ext cx="10149555" cy="1357147"/>
          </a:xfrm>
        </p:spPr>
        <p:txBody>
          <a:bodyPr>
            <a:normAutofit fontScale="90000"/>
          </a:bodyPr>
          <a:lstStyle/>
          <a:p>
            <a:r>
              <a:rPr lang="en-US" dirty="0"/>
              <a:t>Contact Stress:</a:t>
            </a:r>
            <a:br>
              <a:rPr lang="en-US" dirty="0"/>
            </a:br>
            <a:r>
              <a:rPr lang="en-US" sz="2200" dirty="0">
                <a:solidFill>
                  <a:srgbClr val="424242"/>
                </a:solidFill>
                <a:latin typeface="Verdana" panose="020B0604030504040204" pitchFamily="34" charset="0"/>
              </a:rPr>
              <a:t>D</a:t>
            </a:r>
            <a:r>
              <a:rPr lang="en-US" sz="2200" b="0" i="0" dirty="0">
                <a:solidFill>
                  <a:srgbClr val="424242"/>
                </a:solidFill>
                <a:effectLst/>
                <a:latin typeface="Verdana" panose="020B0604030504040204" pitchFamily="34" charset="0"/>
              </a:rPr>
              <a:t>amage to the tissue of the body caused by contact between soft tissue and a hard object. </a:t>
            </a:r>
            <a:endParaRPr lang="en-US" sz="2200" dirty="0"/>
          </a:p>
        </p:txBody>
      </p:sp>
      <p:sp>
        <p:nvSpPr>
          <p:cNvPr id="3" name="Subtitle 2"/>
          <p:cNvSpPr>
            <a:spLocks noGrp="1"/>
          </p:cNvSpPr>
          <p:nvPr>
            <p:ph type="subTitle" idx="1"/>
          </p:nvPr>
        </p:nvSpPr>
        <p:spPr>
          <a:xfrm>
            <a:off x="5420139" y="8627262"/>
            <a:ext cx="9144000" cy="1655762"/>
          </a:xfrm>
        </p:spPr>
        <p:txBody>
          <a:bodyPr/>
          <a:lstStyle/>
          <a:p>
            <a:endParaRPr lang="en-US" dirty="0"/>
          </a:p>
        </p:txBody>
      </p:sp>
      <p:grpSp>
        <p:nvGrpSpPr>
          <p:cNvPr id="10" name="Group 9"/>
          <p:cNvGrpSpPr/>
          <p:nvPr/>
        </p:nvGrpSpPr>
        <p:grpSpPr>
          <a:xfrm>
            <a:off x="-2" y="0"/>
            <a:ext cx="12192002" cy="724245"/>
            <a:chOff x="-2" y="0"/>
            <a:chExt cx="12192002" cy="724245"/>
          </a:xfrm>
        </p:grpSpPr>
        <p:sp>
          <p:nvSpPr>
            <p:cNvPr id="5" name="Rectangle 4"/>
            <p:cNvSpPr/>
            <p:nvPr/>
          </p:nvSpPr>
          <p:spPr>
            <a:xfrm>
              <a:off x="0" y="507076"/>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2"/>
            <a:stretch>
              <a:fillRect/>
            </a:stretch>
          </p:blipFill>
          <p:spPr>
            <a:xfrm>
              <a:off x="0" y="0"/>
              <a:ext cx="12192000" cy="507076"/>
            </a:xfrm>
            <a:prstGeom prst="rect">
              <a:avLst/>
            </a:prstGeom>
          </p:spPr>
        </p:pic>
        <p:pic>
          <p:nvPicPr>
            <p:cNvPr id="7" name="Picture 6"/>
            <p:cNvPicPr>
              <a:picLocks noChangeAspect="1"/>
            </p:cNvPicPr>
            <p:nvPr/>
          </p:nvPicPr>
          <p:blipFill>
            <a:blip r:embed="rId3"/>
            <a:stretch>
              <a:fillRect/>
            </a:stretch>
          </p:blipFill>
          <p:spPr>
            <a:xfrm>
              <a:off x="-2" y="552795"/>
              <a:ext cx="12192001" cy="1714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297" y="76405"/>
              <a:ext cx="4661401" cy="354266"/>
            </a:xfrm>
            <a:prstGeom prst="rect">
              <a:avLst/>
            </a:prstGeom>
          </p:spPr>
        </p:pic>
      </p:grpSp>
      <p:pic>
        <p:nvPicPr>
          <p:cNvPr id="1026" name="Picture 2" descr="Before and After Wedge-Ease"/>
          <p:cNvPicPr>
            <a:picLocks noChangeAspect="1" noChangeArrowheads="1"/>
          </p:cNvPicPr>
          <p:nvPr/>
        </p:nvPicPr>
        <p:blipFill rotWithShape="1">
          <a:blip r:embed="rId5">
            <a:extLst>
              <a:ext uri="{28A0092B-C50C-407E-A947-70E740481C1C}">
                <a14:useLocalDpi xmlns:a14="http://schemas.microsoft.com/office/drawing/2010/main" val="0"/>
              </a:ext>
            </a:extLst>
          </a:blip>
          <a:srcRect r="50574" b="13562"/>
          <a:stretch/>
        </p:blipFill>
        <p:spPr bwMode="auto">
          <a:xfrm>
            <a:off x="1412418" y="2710891"/>
            <a:ext cx="3019714" cy="2511425"/>
          </a:xfrm>
          <a:prstGeom prst="rect">
            <a:avLst/>
          </a:prstGeom>
          <a:noFill/>
          <a:extLst>
            <a:ext uri="{909E8E84-426E-40DD-AFC4-6F175D3DCCD1}">
              <a14:hiddenFill xmlns:a14="http://schemas.microsoft.com/office/drawing/2010/main">
                <a:solidFill>
                  <a:srgbClr val="FFFFFF"/>
                </a:solidFill>
              </a14:hiddenFill>
            </a:ext>
          </a:extLst>
        </p:spPr>
      </p:pic>
      <p:sp>
        <p:nvSpPr>
          <p:cNvPr id="8" name="Up Arrow 7"/>
          <p:cNvSpPr/>
          <p:nvPr/>
        </p:nvSpPr>
        <p:spPr>
          <a:xfrm>
            <a:off x="2849878" y="4888144"/>
            <a:ext cx="318052" cy="750169"/>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3FEBC5F-11D8-4DE1-9D71-F1D5CE9201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555" y="2696679"/>
            <a:ext cx="3657600" cy="2743200"/>
          </a:xfrm>
          <a:prstGeom prst="rect">
            <a:avLst/>
          </a:prstGeom>
        </p:spPr>
      </p:pic>
      <p:sp>
        <p:nvSpPr>
          <p:cNvPr id="18" name="Up Arrow 16">
            <a:extLst>
              <a:ext uri="{FF2B5EF4-FFF2-40B4-BE49-F238E27FC236}">
                <a16:creationId xmlns:a16="http://schemas.microsoft.com/office/drawing/2014/main" id="{774C7D15-8A42-4676-854D-4CB035976A57}"/>
              </a:ext>
            </a:extLst>
          </p:cNvPr>
          <p:cNvSpPr/>
          <p:nvPr/>
        </p:nvSpPr>
        <p:spPr>
          <a:xfrm rot="19438959">
            <a:off x="8493486" y="4608728"/>
            <a:ext cx="320615" cy="838200"/>
          </a:xfrm>
          <a:prstGeom prst="upArrow">
            <a:avLst>
              <a:gd name="adj1" fmla="val 50000"/>
              <a:gd name="adj2" fmla="val 68834"/>
            </a:avLst>
          </a:prstGeom>
          <a:solidFill>
            <a:srgbClr val="E72903"/>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19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Stress solutions</a:t>
            </a:r>
          </a:p>
        </p:txBody>
      </p:sp>
      <p:pic>
        <p:nvPicPr>
          <p:cNvPr id="6" name="Content Placeholder 5" descr="Microscope Arm Supports"/>
          <p:cNvPicPr>
            <a:picLocks noGrp="1"/>
          </p:cNvPicPr>
          <p:nvPr>
            <p:ph sz="half" idx="2"/>
          </p:nvPr>
        </p:nvPicPr>
        <p:blipFill rotWithShape="1">
          <a:blip r:embed="rId2">
            <a:extLst>
              <a:ext uri="{28A0092B-C50C-407E-A947-70E740481C1C}">
                <a14:useLocalDpi xmlns:a14="http://schemas.microsoft.com/office/drawing/2010/main" val="0"/>
              </a:ext>
            </a:extLst>
          </a:blip>
          <a:srcRect l="17525" t="5550" r="18220"/>
          <a:stretch/>
        </p:blipFill>
        <p:spPr bwMode="auto">
          <a:xfrm>
            <a:off x="6185360" y="1740013"/>
            <a:ext cx="2734353" cy="2123168"/>
          </a:xfrm>
          <a:prstGeom prst="rect">
            <a:avLst/>
          </a:prstGeom>
          <a:noFill/>
          <a:ln>
            <a:noFill/>
          </a:ln>
          <a:extLst>
            <a:ext uri="{53640926-AAD7-44D8-BBD7-CCE9431645EC}">
              <a14:shadowObscured xmlns:a14="http://schemas.microsoft.com/office/drawing/2010/main"/>
            </a:ext>
          </a:extLst>
        </p:spPr>
      </p:pic>
      <p:pic>
        <p:nvPicPr>
          <p:cNvPr id="7" name="Picture 6" descr="http://ergonomics.ucr.edu/images/softedge.jpg"/>
          <p:cNvPicPr/>
          <p:nvPr/>
        </p:nvPicPr>
        <p:blipFill rotWithShape="1">
          <a:blip r:embed="rId3">
            <a:extLst>
              <a:ext uri="{28A0092B-C50C-407E-A947-70E740481C1C}">
                <a14:useLocalDpi xmlns:a14="http://schemas.microsoft.com/office/drawing/2010/main" val="0"/>
              </a:ext>
            </a:extLst>
          </a:blip>
          <a:srcRect t="18615" r="19978"/>
          <a:stretch/>
        </p:blipFill>
        <p:spPr bwMode="auto">
          <a:xfrm>
            <a:off x="9273396" y="2005942"/>
            <a:ext cx="2133600" cy="1591310"/>
          </a:xfrm>
          <a:prstGeom prst="rect">
            <a:avLst/>
          </a:prstGeom>
          <a:noFill/>
          <a:ln>
            <a:noFill/>
          </a:ln>
          <a:extLst>
            <a:ext uri="{53640926-AAD7-44D8-BBD7-CCE9431645EC}">
              <a14:shadowObscured xmlns:a14="http://schemas.microsoft.com/office/drawing/2010/main"/>
            </a:ext>
          </a:extLst>
        </p:spPr>
      </p:pic>
      <p:pic>
        <p:nvPicPr>
          <p:cNvPr id="8" name="Picture 7" descr="Image result for Nuaire Foam Armrest Pads"/>
          <p:cNvPicPr/>
          <p:nvPr/>
        </p:nvPicPr>
        <p:blipFill rotWithShape="1">
          <a:blip r:embed="rId4">
            <a:extLst>
              <a:ext uri="{28A0092B-C50C-407E-A947-70E740481C1C}">
                <a14:useLocalDpi xmlns:a14="http://schemas.microsoft.com/office/drawing/2010/main" val="0"/>
              </a:ext>
            </a:extLst>
          </a:blip>
          <a:srcRect l="11388" r="22410" b="17467"/>
          <a:stretch/>
        </p:blipFill>
        <p:spPr bwMode="auto">
          <a:xfrm>
            <a:off x="1662852" y="3429000"/>
            <a:ext cx="3149600" cy="2159000"/>
          </a:xfrm>
          <a:prstGeom prst="rect">
            <a:avLst/>
          </a:prstGeom>
          <a:noFill/>
          <a:ln>
            <a:noFill/>
          </a:ln>
          <a:extLst>
            <a:ext uri="{53640926-AAD7-44D8-BBD7-CCE9431645EC}">
              <a14:shadowObscured xmlns:a14="http://schemas.microsoft.com/office/drawing/2010/main"/>
            </a:ext>
          </a:extLst>
        </p:spPr>
      </p:pic>
      <p:pic>
        <p:nvPicPr>
          <p:cNvPr id="9" name="Picture 8" descr="Ergonomic Accessory Kit for Biosafety Cabinets">
            <a:extLst>
              <a:ext uri="{FF2B5EF4-FFF2-40B4-BE49-F238E27FC236}">
                <a16:creationId xmlns:a16="http://schemas.microsoft.com/office/drawing/2014/main" id="{BE4E26DE-4428-46C5-AEE8-7C45639572D6}"/>
              </a:ext>
            </a:extLst>
          </p:cNvPr>
          <p:cNvPicPr>
            <a:picLocks noChangeAspect="1"/>
          </p:cNvPicPr>
          <p:nvPr/>
        </p:nvPicPr>
        <p:blipFill rotWithShape="1">
          <a:blip r:embed="rId5">
            <a:extLst>
              <a:ext uri="{28A0092B-C50C-407E-A947-70E740481C1C}">
                <a14:useLocalDpi xmlns:a14="http://schemas.microsoft.com/office/drawing/2010/main" val="0"/>
              </a:ext>
            </a:extLst>
          </a:blip>
          <a:srcRect l="48244" t="14860" b="51503"/>
          <a:stretch/>
        </p:blipFill>
        <p:spPr bwMode="auto">
          <a:xfrm>
            <a:off x="590026" y="1417638"/>
            <a:ext cx="2464435" cy="1601470"/>
          </a:xfrm>
          <a:prstGeom prst="rect">
            <a:avLst/>
          </a:prstGeom>
          <a:noFill/>
          <a:ln>
            <a:noFill/>
          </a:ln>
          <a:extLst>
            <a:ext uri="{53640926-AAD7-44D8-BBD7-CCE9431645EC}">
              <a14:shadowObscured xmlns:a14="http://schemas.microsoft.com/office/drawing/2010/main"/>
            </a:ext>
          </a:extLst>
        </p:spPr>
      </p:pic>
      <p:pic>
        <p:nvPicPr>
          <p:cNvPr id="10" name="Picture 9" descr="Wedge-Ease Forearm Supports | Microscope Arm Supports | Elbow Supports">
            <a:extLst>
              <a:ext uri="{FF2B5EF4-FFF2-40B4-BE49-F238E27FC236}">
                <a16:creationId xmlns:a16="http://schemas.microsoft.com/office/drawing/2014/main" id="{5D61F206-8A17-4A6E-803F-608ABA9DACD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11351" y="4218183"/>
            <a:ext cx="2297430" cy="2297430"/>
          </a:xfrm>
          <a:prstGeom prst="rect">
            <a:avLst/>
          </a:prstGeom>
          <a:noFill/>
          <a:ln>
            <a:noFill/>
          </a:ln>
        </p:spPr>
      </p:pic>
      <p:pic>
        <p:nvPicPr>
          <p:cNvPr id="3" name="Picture 10" descr="http://vignette4.wikia.nocookie.net/wolduwiki/images/4/46/Check-mark-3-512.gif/revision/latest?cb=20140913161656">
            <a:extLst>
              <a:ext uri="{FF2B5EF4-FFF2-40B4-BE49-F238E27FC236}">
                <a16:creationId xmlns:a16="http://schemas.microsoft.com/office/drawing/2014/main" id="{028CFE0C-D7A0-1324-DBE5-F5F9C346E5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7600" y="268285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http://vignette4.wikia.nocookie.net/wolduwiki/images/4/46/Check-mark-3-512.gif/revision/latest?cb=20140913161656">
            <a:extLst>
              <a:ext uri="{FF2B5EF4-FFF2-40B4-BE49-F238E27FC236}">
                <a16:creationId xmlns:a16="http://schemas.microsoft.com/office/drawing/2014/main" id="{F83286E0-6DC6-E9B5-FD31-B4643EDB0A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88392" y="301910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vignette4.wikia.nocookie.net/wolduwiki/images/4/46/Check-mark-3-512.gif/revision/latest?cb=20140913161656">
            <a:extLst>
              <a:ext uri="{FF2B5EF4-FFF2-40B4-BE49-F238E27FC236}">
                <a16:creationId xmlns:a16="http://schemas.microsoft.com/office/drawing/2014/main" id="{63C8B516-AEAF-1C3E-3C07-C55010150C8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1581" y="536689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vignette4.wikia.nocookie.net/wolduwiki/images/4/46/Check-mark-3-512.gif/revision/latest?cb=20140913161656">
            <a:extLst>
              <a:ext uri="{FF2B5EF4-FFF2-40B4-BE49-F238E27FC236}">
                <a16:creationId xmlns:a16="http://schemas.microsoft.com/office/drawing/2014/main" id="{13BC6532-08B7-F909-08DE-247C9E818C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3852" y="474843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vignette4.wikia.nocookie.net/wolduwiki/images/4/46/Check-mark-3-512.gif/revision/latest?cb=20140913161656">
            <a:extLst>
              <a:ext uri="{FF2B5EF4-FFF2-40B4-BE49-F238E27FC236}">
                <a16:creationId xmlns:a16="http://schemas.microsoft.com/office/drawing/2014/main" id="{CBF603A4-3A87-54BB-ADDF-0EBD8B4D70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8801" y="1852454"/>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64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0125" t="17463" r="16855"/>
          <a:stretch/>
        </p:blipFill>
        <p:spPr>
          <a:xfrm>
            <a:off x="1224094" y="2118919"/>
            <a:ext cx="2449078" cy="2405692"/>
          </a:xfrm>
          <a:prstGeom prst="rect">
            <a:avLst/>
          </a:prstGeom>
        </p:spPr>
      </p:pic>
      <p:sp>
        <p:nvSpPr>
          <p:cNvPr id="2" name="Title 1"/>
          <p:cNvSpPr>
            <a:spLocks noGrp="1"/>
          </p:cNvSpPr>
          <p:nvPr>
            <p:ph type="title"/>
          </p:nvPr>
        </p:nvSpPr>
        <p:spPr>
          <a:xfrm>
            <a:off x="457200" y="1115037"/>
            <a:ext cx="10972800" cy="579438"/>
          </a:xfrm>
        </p:spPr>
        <p:txBody>
          <a:bodyPr>
            <a:normAutofit fontScale="90000"/>
          </a:bodyPr>
          <a:lstStyle/>
          <a:p>
            <a:r>
              <a:rPr lang="en-US" sz="2800" b="1" dirty="0"/>
              <a:t>Forceful exertion </a:t>
            </a:r>
            <a:r>
              <a:rPr lang="en-US" sz="2800" dirty="0"/>
              <a:t>occurs when muscles and ligaments are asked to interact with a heavy load.</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0042" t="21705" r="12866"/>
          <a:stretch/>
        </p:blipFill>
        <p:spPr>
          <a:xfrm>
            <a:off x="2832690" y="3670184"/>
            <a:ext cx="2370742" cy="2438400"/>
          </a:xfrm>
          <a:prstGeom prst="rect">
            <a:avLst/>
          </a:prstGeom>
        </p:spPr>
      </p:pic>
      <p:pic>
        <p:nvPicPr>
          <p:cNvPr id="8" name="Picture 7">
            <a:extLst>
              <a:ext uri="{FF2B5EF4-FFF2-40B4-BE49-F238E27FC236}">
                <a16:creationId xmlns:a16="http://schemas.microsoft.com/office/drawing/2014/main" id="{029D6519-B700-4027-B411-8531762666D1}"/>
              </a:ext>
            </a:extLst>
          </p:cNvPr>
          <p:cNvPicPr>
            <a:picLocks noChangeAspect="1"/>
          </p:cNvPicPr>
          <p:nvPr/>
        </p:nvPicPr>
        <p:blipFill rotWithShape="1">
          <a:blip r:embed="rId4">
            <a:extLst>
              <a:ext uri="{28A0092B-C50C-407E-A947-70E740481C1C}">
                <a14:useLocalDpi xmlns:a14="http://schemas.microsoft.com/office/drawing/2010/main" val="0"/>
              </a:ext>
            </a:extLst>
          </a:blip>
          <a:srcRect l="25004" r="26444"/>
          <a:stretch/>
        </p:blipFill>
        <p:spPr bwMode="auto">
          <a:xfrm>
            <a:off x="8447460" y="2414530"/>
            <a:ext cx="2449078" cy="3781605"/>
          </a:xfrm>
          <a:prstGeom prst="rect">
            <a:avLst/>
          </a:prstGeom>
          <a:noFill/>
          <a:ln>
            <a:noFill/>
          </a:ln>
          <a:extLst>
            <a:ext uri="{53640926-AAD7-44D8-BBD7-CCE9431645EC}">
              <a14:shadowObscured xmlns:a14="http://schemas.microsoft.com/office/drawing/2010/main"/>
            </a:ext>
          </a:extLst>
        </p:spPr>
      </p:pic>
      <p:sp>
        <p:nvSpPr>
          <p:cNvPr id="7" name="Circle: Hollow 6">
            <a:extLst>
              <a:ext uri="{FF2B5EF4-FFF2-40B4-BE49-F238E27FC236}">
                <a16:creationId xmlns:a16="http://schemas.microsoft.com/office/drawing/2014/main" id="{863146FE-ADAF-45CF-8262-2AE727B9CEB0}"/>
              </a:ext>
            </a:extLst>
          </p:cNvPr>
          <p:cNvSpPr/>
          <p:nvPr/>
        </p:nvSpPr>
        <p:spPr>
          <a:xfrm>
            <a:off x="8581938" y="2118919"/>
            <a:ext cx="1535185" cy="1310081"/>
          </a:xfrm>
          <a:prstGeom prst="donut">
            <a:avLst>
              <a:gd name="adj" fmla="val 3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B3440504-958E-41F6-8195-6730A055E68C}"/>
              </a:ext>
            </a:extLst>
          </p:cNvPr>
          <p:cNvSpPr txBox="1"/>
          <p:nvPr/>
        </p:nvSpPr>
        <p:spPr>
          <a:xfrm>
            <a:off x="4345497" y="2197916"/>
            <a:ext cx="3791823" cy="923330"/>
          </a:xfrm>
          <a:prstGeom prst="rect">
            <a:avLst/>
          </a:prstGeom>
          <a:noFill/>
        </p:spPr>
        <p:txBody>
          <a:bodyPr wrap="square" rtlCol="0">
            <a:spAutoFit/>
          </a:bodyPr>
          <a:lstStyle/>
          <a:p>
            <a:r>
              <a:rPr lang="en-US" dirty="0"/>
              <a:t>Automation is always preferred to manual lifting to reduce forces of lifting</a:t>
            </a:r>
          </a:p>
        </p:txBody>
      </p:sp>
      <p:pic>
        <p:nvPicPr>
          <p:cNvPr id="13" name="Picture 12" descr="https://lh3.googleusercontent.com/-IwD-966VNY4/UtWzvADtgLI/AAAAAAAAAVQ/oHb776IGeyo/s0-d/x_mark_red.png">
            <a:extLst>
              <a:ext uri="{FF2B5EF4-FFF2-40B4-BE49-F238E27FC236}">
                <a16:creationId xmlns:a16="http://schemas.microsoft.com/office/drawing/2014/main" id="{E5BE9F33-E4B4-49A8-A716-BDB7E060E7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1181" y="5637071"/>
            <a:ext cx="549236" cy="5590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vignette4.wikia.nocookie.net/wolduwiki/images/4/46/Check-mark-3-512.gif/revision/latest?cb=20140913161656">
            <a:extLst>
              <a:ext uri="{FF2B5EF4-FFF2-40B4-BE49-F238E27FC236}">
                <a16:creationId xmlns:a16="http://schemas.microsoft.com/office/drawing/2014/main" id="{143F040D-A17D-47FB-8C71-FF54D22E96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9338" y="5459403"/>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53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EBF522-8794-42A4-89A2-4E7F1A3A9424}"/>
              </a:ext>
            </a:extLst>
          </p:cNvPr>
          <p:cNvSpPr>
            <a:spLocks noGrp="1"/>
          </p:cNvSpPr>
          <p:nvPr>
            <p:ph type="title"/>
          </p:nvPr>
        </p:nvSpPr>
        <p:spPr>
          <a:xfrm>
            <a:off x="609600" y="838199"/>
            <a:ext cx="10972800" cy="762001"/>
          </a:xfrm>
        </p:spPr>
        <p:txBody>
          <a:bodyPr>
            <a:normAutofit fontScale="90000"/>
          </a:bodyPr>
          <a:lstStyle/>
          <a:p>
            <a:r>
              <a:rPr lang="en-US" sz="2800" b="1" dirty="0"/>
              <a:t>Forceful exertion </a:t>
            </a:r>
            <a:r>
              <a:rPr lang="en-US" sz="2800" dirty="0"/>
              <a:t>occurs when muscles and ligaments are asked to interact with a heavy load.</a:t>
            </a:r>
          </a:p>
        </p:txBody>
      </p:sp>
      <p:pic>
        <p:nvPicPr>
          <p:cNvPr id="6" name="Content Placeholder 5" descr="Stainless Forceps, 5.5&quot; Straight, Ergonomic Paddle Handle, 1.5 mm tip,  smooth">
            <a:extLst>
              <a:ext uri="{FF2B5EF4-FFF2-40B4-BE49-F238E27FC236}">
                <a16:creationId xmlns:a16="http://schemas.microsoft.com/office/drawing/2014/main" id="{6D844AF0-E718-44A8-BF34-2B392038E02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39937" y="2605881"/>
            <a:ext cx="2524125" cy="2514600"/>
          </a:xfrm>
          <a:prstGeom prst="rect">
            <a:avLst/>
          </a:prstGeom>
          <a:noFill/>
          <a:ln>
            <a:noFill/>
          </a:ln>
        </p:spPr>
      </p:pic>
      <p:pic>
        <p:nvPicPr>
          <p:cNvPr id="7" name="Content Placeholder 6">
            <a:extLst>
              <a:ext uri="{FF2B5EF4-FFF2-40B4-BE49-F238E27FC236}">
                <a16:creationId xmlns:a16="http://schemas.microsoft.com/office/drawing/2014/main" id="{F3FEA5D9-6556-41B3-904C-AEAFF68A30E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70775" y="3058319"/>
            <a:ext cx="2838450" cy="1609725"/>
          </a:xfrm>
          <a:prstGeom prst="rect">
            <a:avLst/>
          </a:prstGeom>
          <a:noFill/>
          <a:ln>
            <a:noFill/>
          </a:ln>
        </p:spPr>
      </p:pic>
      <p:sp>
        <p:nvSpPr>
          <p:cNvPr id="2" name="TextBox 1">
            <a:extLst>
              <a:ext uri="{FF2B5EF4-FFF2-40B4-BE49-F238E27FC236}">
                <a16:creationId xmlns:a16="http://schemas.microsoft.com/office/drawing/2014/main" id="{512E9EA0-0CB6-76ED-4665-440BC6B67DDC}"/>
              </a:ext>
            </a:extLst>
          </p:cNvPr>
          <p:cNvSpPr txBox="1"/>
          <p:nvPr/>
        </p:nvSpPr>
        <p:spPr>
          <a:xfrm>
            <a:off x="1750261" y="5281191"/>
            <a:ext cx="3103476" cy="646331"/>
          </a:xfrm>
          <a:prstGeom prst="rect">
            <a:avLst/>
          </a:prstGeom>
          <a:noFill/>
        </p:spPr>
        <p:txBody>
          <a:bodyPr wrap="square" rtlCol="0">
            <a:spAutoFit/>
          </a:bodyPr>
          <a:lstStyle/>
          <a:p>
            <a:r>
              <a:rPr lang="en-US" dirty="0"/>
              <a:t>Low force forceps—reduces the pinch force required</a:t>
            </a:r>
          </a:p>
        </p:txBody>
      </p:sp>
      <p:sp>
        <p:nvSpPr>
          <p:cNvPr id="3" name="TextBox 2">
            <a:extLst>
              <a:ext uri="{FF2B5EF4-FFF2-40B4-BE49-F238E27FC236}">
                <a16:creationId xmlns:a16="http://schemas.microsoft.com/office/drawing/2014/main" id="{7B0537BF-D593-6F84-008D-BBAAC39EDB12}"/>
              </a:ext>
            </a:extLst>
          </p:cNvPr>
          <p:cNvSpPr txBox="1"/>
          <p:nvPr/>
        </p:nvSpPr>
        <p:spPr>
          <a:xfrm>
            <a:off x="7985474" y="5116608"/>
            <a:ext cx="2256639" cy="646331"/>
          </a:xfrm>
          <a:prstGeom prst="rect">
            <a:avLst/>
          </a:prstGeom>
          <a:noFill/>
        </p:spPr>
        <p:txBody>
          <a:bodyPr wrap="square" rtlCol="0">
            <a:spAutoFit/>
          </a:bodyPr>
          <a:lstStyle/>
          <a:p>
            <a:r>
              <a:rPr lang="en-US" dirty="0"/>
              <a:t>Reverse forceps-stay closed until pinched</a:t>
            </a:r>
          </a:p>
        </p:txBody>
      </p:sp>
      <p:sp>
        <p:nvSpPr>
          <p:cNvPr id="4" name="TextBox 3">
            <a:extLst>
              <a:ext uri="{FF2B5EF4-FFF2-40B4-BE49-F238E27FC236}">
                <a16:creationId xmlns:a16="http://schemas.microsoft.com/office/drawing/2014/main" id="{44F8FB43-5A61-32C4-0475-6D0210A9A8F4}"/>
              </a:ext>
            </a:extLst>
          </p:cNvPr>
          <p:cNvSpPr txBox="1"/>
          <p:nvPr/>
        </p:nvSpPr>
        <p:spPr>
          <a:xfrm>
            <a:off x="4060271" y="1634097"/>
            <a:ext cx="4295163" cy="523220"/>
          </a:xfrm>
          <a:prstGeom prst="rect">
            <a:avLst/>
          </a:prstGeom>
          <a:noFill/>
        </p:spPr>
        <p:txBody>
          <a:bodyPr wrap="square" rtlCol="0">
            <a:spAutoFit/>
          </a:bodyPr>
          <a:lstStyle/>
          <a:p>
            <a:r>
              <a:rPr lang="en-US" sz="2800" b="1" dirty="0"/>
              <a:t>Forceful pinch solutions</a:t>
            </a:r>
          </a:p>
        </p:txBody>
      </p:sp>
      <p:pic>
        <p:nvPicPr>
          <p:cNvPr id="8" name="Picture 10" descr="http://vignette4.wikia.nocookie.net/wolduwiki/images/4/46/Check-mark-3-512.gif/revision/latest?cb=20140913161656">
            <a:extLst>
              <a:ext uri="{FF2B5EF4-FFF2-40B4-BE49-F238E27FC236}">
                <a16:creationId xmlns:a16="http://schemas.microsoft.com/office/drawing/2014/main" id="{70ABF22F-EE86-A970-64D3-5FEC85CE71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2025" y="35619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vignette4.wikia.nocookie.net/wolduwiki/images/4/46/Check-mark-3-512.gif/revision/latest?cb=20140913161656">
            <a:extLst>
              <a:ext uri="{FF2B5EF4-FFF2-40B4-BE49-F238E27FC236}">
                <a16:creationId xmlns:a16="http://schemas.microsoft.com/office/drawing/2014/main" id="{9CBC535D-B16B-D7FF-D66E-83E0308DFD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5462" y="4366791"/>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43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197634"/>
          </a:xfrm>
        </p:spPr>
        <p:txBody>
          <a:bodyPr>
            <a:normAutofit fontScale="90000"/>
          </a:bodyPr>
          <a:lstStyle/>
          <a:p>
            <a:r>
              <a:rPr lang="en-US" b="1" dirty="0"/>
              <a:t>Forceful exertion </a:t>
            </a:r>
            <a:r>
              <a:rPr lang="en-US" dirty="0"/>
              <a:t>occurs when muscles and ligaments are asked to interact with a heavy load.</a:t>
            </a: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32317" t="10544" r="592"/>
          <a:stretch/>
        </p:blipFill>
        <p:spPr>
          <a:xfrm>
            <a:off x="946746" y="2510704"/>
            <a:ext cx="1829286" cy="182931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022" t="10994" r="4225"/>
          <a:stretch/>
        </p:blipFill>
        <p:spPr>
          <a:xfrm>
            <a:off x="3066202" y="2510704"/>
            <a:ext cx="1828800" cy="18288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0871" t="36612" r="32774" b="28250"/>
          <a:stretch/>
        </p:blipFill>
        <p:spPr>
          <a:xfrm>
            <a:off x="1545078" y="4472796"/>
            <a:ext cx="1828800" cy="1828800"/>
          </a:xfrm>
          <a:prstGeom prst="rect">
            <a:avLst/>
          </a:prstGeom>
        </p:spPr>
      </p:pic>
      <p:sp>
        <p:nvSpPr>
          <p:cNvPr id="8" name="Rectangle 7"/>
          <p:cNvSpPr/>
          <p:nvPr/>
        </p:nvSpPr>
        <p:spPr>
          <a:xfrm>
            <a:off x="3479320" y="4547270"/>
            <a:ext cx="2214113"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Performing fine motor skills all day may fatigue your hands, wrists, and forearms or lead to inflammation</a:t>
            </a:r>
          </a:p>
        </p:txBody>
      </p:sp>
      <p:sp>
        <p:nvSpPr>
          <p:cNvPr id="9" name="Content Placeholder 4"/>
          <p:cNvSpPr>
            <a:spLocks noGrp="1"/>
          </p:cNvSpPr>
          <p:nvPr>
            <p:ph sz="half" idx="2"/>
          </p:nvPr>
        </p:nvSpPr>
        <p:spPr>
          <a:xfrm>
            <a:off x="6096000" y="2786332"/>
            <a:ext cx="5384800" cy="3840163"/>
          </a:xfrm>
        </p:spPr>
        <p:txBody>
          <a:bodyPr>
            <a:normAutofit/>
          </a:bodyPr>
          <a:lstStyle/>
          <a:p>
            <a:r>
              <a:rPr lang="en-US" sz="2000" dirty="0"/>
              <a:t>Grip objects/handles with the whole hand rather than just the fingers</a:t>
            </a:r>
          </a:p>
          <a:p>
            <a:r>
              <a:rPr lang="en-US" sz="2000" dirty="0"/>
              <a:t>Use tools designed for use with the whole hand, not just a finger or two</a:t>
            </a:r>
          </a:p>
          <a:p>
            <a:r>
              <a:rPr lang="en-US" sz="2000" dirty="0"/>
              <a:t>Make sure gloves fit snuggly as loose fitting ones increase necessary grip</a:t>
            </a:r>
          </a:p>
          <a:p>
            <a:r>
              <a:rPr lang="en-US" sz="2000" dirty="0"/>
              <a:t>Forces applied to a finger or thumb act with four times the force on your tendons</a:t>
            </a:r>
          </a:p>
        </p:txBody>
      </p:sp>
    </p:spTree>
    <p:extLst>
      <p:ext uri="{BB962C8B-B14F-4D97-AF65-F5344CB8AC3E}">
        <p14:creationId xmlns:p14="http://schemas.microsoft.com/office/powerpoint/2010/main" val="4177975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847725"/>
            <a:ext cx="10515600" cy="84296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j-ea"/>
                <a:cs typeface="+mj-cs"/>
              </a:rPr>
              <a:t>Repetition</a:t>
            </a:r>
            <a:r>
              <a:rPr kumimoji="0" lang="en-US" sz="2800" b="0" i="0" u="none" strike="noStrike" kern="1200" cap="none" spc="0" normalizeH="0" baseline="0" noProof="0" dirty="0">
                <a:ln>
                  <a:noFill/>
                </a:ln>
                <a:solidFill>
                  <a:prstClr val="black"/>
                </a:solidFill>
                <a:effectLst/>
                <a:uLnTx/>
                <a:uFillTx/>
                <a:latin typeface="Calibri"/>
                <a:ea typeface="+mj-ea"/>
                <a:cs typeface="+mj-cs"/>
              </a:rPr>
              <a:t> occurs when the same body motion occurs over and over again</a:t>
            </a:r>
          </a:p>
        </p:txBody>
      </p:sp>
      <p:sp>
        <p:nvSpPr>
          <p:cNvPr id="6" name="Content Placeholder 4"/>
          <p:cNvSpPr txBox="1">
            <a:spLocks/>
          </p:cNvSpPr>
          <p:nvPr/>
        </p:nvSpPr>
        <p:spPr>
          <a:xfrm>
            <a:off x="6172200" y="2438400"/>
            <a:ext cx="4343400" cy="38862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Use mechanical methods when ever possible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Change the way you engage in the task to not overstress the same muscles. For example, switch hands while filling the centrifuge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Spread out the frequency of an action by doing other tasks to allow tired muscles to rest. Divide up long spells of uncapping, labeling, pipetting or recapping by alternating through the entire cycle a few times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310" y="2555523"/>
            <a:ext cx="4448425" cy="3336318"/>
          </a:xfrm>
          <a:prstGeom prst="rect">
            <a:avLst/>
          </a:prstGeom>
        </p:spPr>
      </p:pic>
    </p:spTree>
    <p:extLst>
      <p:ext uri="{BB962C8B-B14F-4D97-AF65-F5344CB8AC3E}">
        <p14:creationId xmlns:p14="http://schemas.microsoft.com/office/powerpoint/2010/main" val="282983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Repetition</a:t>
            </a:r>
          </a:p>
        </p:txBody>
      </p:sp>
      <p:sp>
        <p:nvSpPr>
          <p:cNvPr id="3" name="Content Placeholder 2"/>
          <p:cNvSpPr>
            <a:spLocks noGrp="1"/>
          </p:cNvSpPr>
          <p:nvPr>
            <p:ph sz="half" idx="1"/>
          </p:nvPr>
        </p:nvSpPr>
        <p:spPr>
          <a:xfrm>
            <a:off x="609600" y="1417638"/>
            <a:ext cx="11478937" cy="1097849"/>
          </a:xfrm>
        </p:spPr>
        <p:txBody>
          <a:bodyPr>
            <a:normAutofit fontScale="85000" lnSpcReduction="20000"/>
          </a:bodyPr>
          <a:lstStyle/>
          <a:p>
            <a:pPr marL="0" indent="0">
              <a:buNone/>
            </a:pPr>
            <a:r>
              <a:rPr lang="en-US" dirty="0"/>
              <a:t>Pinch turn of attaching caps on microtubes</a:t>
            </a:r>
          </a:p>
          <a:p>
            <a:pPr marL="0" indent="0">
              <a:buNone/>
            </a:pPr>
            <a:r>
              <a:rPr lang="en-US" dirty="0"/>
              <a:t>Can’t change how much work there is to be done, but can change how it is done with an engineering solution. Buy or 3-D print a method to screw on/off caps</a:t>
            </a:r>
          </a:p>
          <a:p>
            <a:pPr marL="0" indent="0">
              <a:buNone/>
            </a:pPr>
            <a:endParaRPr lang="en-US" dirty="0"/>
          </a:p>
          <a:p>
            <a:pPr marL="0" indent="0">
              <a:buNone/>
            </a:pPr>
            <a:endParaRPr lang="en-US" dirty="0"/>
          </a:p>
        </p:txBody>
      </p:sp>
      <p:pic>
        <p:nvPicPr>
          <p:cNvPr id="7" name="KgedWKpS5MI"/>
          <p:cNvPicPr>
            <a:picLocks noGrp="1" noRot="1" noChangeAspect="1"/>
          </p:cNvPicPr>
          <p:nvPr>
            <p:ph sz="half" idx="2"/>
            <a:videoFile r:link="rId1"/>
          </p:nvPr>
        </p:nvPicPr>
        <p:blipFill>
          <a:blip r:embed="rId3"/>
          <a:stretch>
            <a:fillRect/>
          </a:stretch>
        </p:blipFill>
        <p:spPr>
          <a:xfrm>
            <a:off x="6306238" y="2543175"/>
            <a:ext cx="5486399" cy="3086100"/>
          </a:xfrm>
          <a:prstGeom prst="rect">
            <a:avLst/>
          </a:prstGeom>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3612" y="2653666"/>
            <a:ext cx="2592388" cy="180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http://www.xentiq.sg/microcapper/images/operation2_thumb.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010" y="4407427"/>
            <a:ext cx="2530416" cy="2175474"/>
          </a:xfrm>
          <a:prstGeom prst="rect">
            <a:avLst/>
          </a:prstGeom>
          <a:noFill/>
          <a:ln>
            <a:noFill/>
          </a:ln>
        </p:spPr>
      </p:pic>
      <p:pic>
        <p:nvPicPr>
          <p:cNvPr id="4" name="Picture 10" descr="http://vignette4.wikia.nocookie.net/wolduwiki/images/4/46/Check-mark-3-512.gif/revision/latest?cb=20140913161656">
            <a:extLst>
              <a:ext uri="{FF2B5EF4-FFF2-40B4-BE49-F238E27FC236}">
                <a16:creationId xmlns:a16="http://schemas.microsoft.com/office/drawing/2014/main" id="{788B2825-9ECD-2461-30B0-63F4A4277E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78237" y="47148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vignette4.wikia.nocookie.net/wolduwiki/images/4/46/Check-mark-3-512.gif/revision/latest?cb=20140913161656">
            <a:extLst>
              <a:ext uri="{FF2B5EF4-FFF2-40B4-BE49-F238E27FC236}">
                <a16:creationId xmlns:a16="http://schemas.microsoft.com/office/drawing/2014/main" id="{01B2A743-A3E3-856B-89B2-9800EC230B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2076" y="549516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lh3.googleusercontent.com/-IwD-966VNY4/UtWzvADtgLI/AAAAAAAAAVQ/oHb776IGeyo/s0-d/x_mark_red.png">
            <a:extLst>
              <a:ext uri="{FF2B5EF4-FFF2-40B4-BE49-F238E27FC236}">
                <a16:creationId xmlns:a16="http://schemas.microsoft.com/office/drawing/2014/main" id="{6F46E28A-0E19-2E86-AEA8-FF5DDEA741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1858" y="2653666"/>
            <a:ext cx="549236" cy="55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80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37388"/>
            <a:ext cx="8229600" cy="591412"/>
          </a:xfrm>
        </p:spPr>
        <p:txBody>
          <a:bodyPr>
            <a:normAutofit/>
          </a:bodyPr>
          <a:lstStyle/>
          <a:p>
            <a:r>
              <a:rPr lang="en-US" sz="2800" b="1" dirty="0"/>
              <a:t>Forceful exertion and repetition</a:t>
            </a:r>
            <a:endParaRPr lang="en-US" sz="2800" dirty="0"/>
          </a:p>
        </p:txBody>
      </p:sp>
      <p:sp>
        <p:nvSpPr>
          <p:cNvPr id="9" name="TextBox 8"/>
          <p:cNvSpPr txBox="1"/>
          <p:nvPr/>
        </p:nvSpPr>
        <p:spPr>
          <a:xfrm>
            <a:off x="1703562" y="1856110"/>
            <a:ext cx="9638354" cy="707886"/>
          </a:xfrm>
          <a:prstGeom prst="rect">
            <a:avLst/>
          </a:prstGeom>
          <a:noFill/>
        </p:spPr>
        <p:txBody>
          <a:bodyPr wrap="square" rtlCol="0">
            <a:spAutoFit/>
          </a:bodyPr>
          <a:lstStyle/>
          <a:p>
            <a:pPr algn="ctr"/>
            <a:r>
              <a:rPr lang="en-US" sz="2000" dirty="0"/>
              <a:t>For repetitive tasks, such as pipetting, choose the tool that requires the least force because forces applied to a finger or thumb act with four times the force on your tendons. </a:t>
            </a:r>
          </a:p>
        </p:txBody>
      </p:sp>
      <p:pic>
        <p:nvPicPr>
          <p:cNvPr id="1026" name="Picture 2" descr="S:\Operational Health &amp; Safety\Ergonomics\Student Work 2014\Tasha\Biorepository\114___06\IMG_014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943"/>
          <a:stretch/>
        </p:blipFill>
        <p:spPr bwMode="auto">
          <a:xfrm>
            <a:off x="1203385" y="2957423"/>
            <a:ext cx="2772258" cy="32918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19601" y="3291959"/>
            <a:ext cx="6090249" cy="32918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Operational Health &amp; Safety\Ergonomics\Student Work 2014 15\Tasha\Biorepository\Pipette Research\pipetting-forces-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850" y="3048688"/>
            <a:ext cx="6096000" cy="31093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vignette4.wikia.nocookie.net/wolduwiki/images/4/46/Check-mark-3-512.gif/revision/latest?cb=201409131616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722" y="5303520"/>
            <a:ext cx="1233577" cy="1233577"/>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Connector 9"/>
          <p:cNvSpPr/>
          <p:nvPr/>
        </p:nvSpPr>
        <p:spPr>
          <a:xfrm>
            <a:off x="4419600" y="5029200"/>
            <a:ext cx="274320" cy="274320"/>
          </a:xfrm>
          <a:prstGeom prst="flowChartConnector">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27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838200"/>
          </a:xfrm>
        </p:spPr>
        <p:txBody>
          <a:bodyPr>
            <a:normAutofit fontScale="90000"/>
          </a:bodyPr>
          <a:lstStyle/>
          <a:p>
            <a:br>
              <a:rPr lang="en-US" dirty="0"/>
            </a:br>
            <a:br>
              <a:rPr lang="en-US" dirty="0"/>
            </a:br>
            <a:r>
              <a:rPr lang="en-US" sz="3800" b="1" dirty="0"/>
              <a:t>Ergonomics is fitting the work to the worker</a:t>
            </a:r>
            <a:br>
              <a:rPr lang="en-US" dirty="0"/>
            </a:br>
            <a:r>
              <a:rPr lang="en-US" sz="2700" dirty="0"/>
              <a:t>in order to reduce risk of injury/discomfort</a:t>
            </a:r>
            <a:br>
              <a:rPr lang="en-US" dirty="0"/>
            </a:br>
            <a:endParaRPr lang="en-US" dirty="0"/>
          </a:p>
        </p:txBody>
      </p:sp>
      <p:pic>
        <p:nvPicPr>
          <p:cNvPr id="11" name="Content Placeholder 3" descr="Office Design and Ergonomics"/>
          <p:cNvPicPr>
            <a:picLocks noGrp="1"/>
          </p:cNvPicPr>
          <p:nvPr>
            <p:ph sz="half" idx="1"/>
          </p:nvPr>
        </p:nvPicPr>
        <p:blipFill>
          <a:blip r:embed="rId2"/>
          <a:srcRect/>
          <a:stretch>
            <a:fillRect/>
          </a:stretch>
        </p:blipFill>
        <p:spPr bwMode="auto">
          <a:xfrm>
            <a:off x="1981201" y="1922850"/>
            <a:ext cx="2365485" cy="4525963"/>
          </a:xfrm>
          <a:prstGeom prst="rect">
            <a:avLst/>
          </a:prstGeom>
          <a:noFill/>
          <a:ln w="9525">
            <a:noFill/>
            <a:miter lim="800000"/>
            <a:headEnd/>
            <a:tailEnd/>
          </a:ln>
        </p:spPr>
      </p:pic>
      <p:sp>
        <p:nvSpPr>
          <p:cNvPr id="3" name="TextBox 2"/>
          <p:cNvSpPr txBox="1"/>
          <p:nvPr/>
        </p:nvSpPr>
        <p:spPr>
          <a:xfrm>
            <a:off x="2667000" y="3803965"/>
            <a:ext cx="2438400" cy="147732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Exposure to more than one risk factor increases the chances of experiencing discomfort.</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5742432" y="2286000"/>
            <a:ext cx="426720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Ergonomics is about “fit”. The fit between a person and what they do, the objects they use and the environments in which they work.  If good fit is achieved, the stresses on people are reduced.  They become comfortable, can do things efficiently and productively without discomfort.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 ergonomic evaluator will look for specific risk factors that may indicate a “poor” fit, and then make recommendations to reduce these risks</a:t>
            </a:r>
          </a:p>
        </p:txBody>
      </p:sp>
    </p:spTree>
    <p:extLst>
      <p:ext uri="{BB962C8B-B14F-4D97-AF65-F5344CB8AC3E}">
        <p14:creationId xmlns:p14="http://schemas.microsoft.com/office/powerpoint/2010/main" val="2592566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Pipetting Repetition, awkward posture, force</a:t>
            </a:r>
          </a:p>
        </p:txBody>
      </p:sp>
      <p:pic>
        <p:nvPicPr>
          <p:cNvPr id="6" name="Content Placeholder 5" descr="ergoInset"/>
          <p:cNvPicPr>
            <a:picLocks noGrp="1"/>
          </p:cNvPicPr>
          <p:nvPr>
            <p:ph sz="half" idx="1"/>
          </p:nvPr>
        </p:nvPicPr>
        <p:blipFill rotWithShape="1">
          <a:blip r:embed="rId2">
            <a:extLst>
              <a:ext uri="{28A0092B-C50C-407E-A947-70E740481C1C}">
                <a14:useLocalDpi xmlns:a14="http://schemas.microsoft.com/office/drawing/2010/main" val="0"/>
              </a:ext>
            </a:extLst>
          </a:blip>
          <a:srcRect l="47866" t="3572" b="14385"/>
          <a:stretch/>
        </p:blipFill>
        <p:spPr bwMode="auto">
          <a:xfrm>
            <a:off x="1621765" y="1564287"/>
            <a:ext cx="3597215" cy="4896898"/>
          </a:xfrm>
          <a:prstGeom prst="rect">
            <a:avLst/>
          </a:prstGeom>
          <a:noFill/>
          <a:ln>
            <a:noFill/>
          </a:ln>
          <a:extLst>
            <a:ext uri="{53640926-AAD7-44D8-BBD7-CCE9431645EC}">
              <a14:shadowObscured xmlns:a14="http://schemas.microsoft.com/office/drawing/2010/main"/>
            </a:ext>
          </a:extLst>
        </p:spPr>
      </p:pic>
      <p:pic>
        <p:nvPicPr>
          <p:cNvPr id="8" name="Content Placeholder 7" descr="Over rotated pipettin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60853" y="2920783"/>
            <a:ext cx="2229976" cy="2183906"/>
          </a:xfrm>
          <a:prstGeom prst="rect">
            <a:avLst/>
          </a:prstGeom>
          <a:noFill/>
          <a:ln>
            <a:noFill/>
          </a:ln>
        </p:spPr>
      </p:pic>
      <p:pic>
        <p:nvPicPr>
          <p:cNvPr id="1026" name="Picture 2" descr="Image result for lab pipette awkward pos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704" y="239814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1" name="Lightning Bolt 10"/>
          <p:cNvSpPr/>
          <p:nvPr/>
        </p:nvSpPr>
        <p:spPr>
          <a:xfrm rot="20517554">
            <a:off x="5135311" y="2503082"/>
            <a:ext cx="917335" cy="1509622"/>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Lightning Bolt 11"/>
          <p:cNvSpPr/>
          <p:nvPr/>
        </p:nvSpPr>
        <p:spPr>
          <a:xfrm rot="19501293">
            <a:off x="1319999" y="1690883"/>
            <a:ext cx="917335" cy="1509622"/>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2" descr="Image result for lab pipette awkward posture">
            <a:extLst>
              <a:ext uri="{FF2B5EF4-FFF2-40B4-BE49-F238E27FC236}">
                <a16:creationId xmlns:a16="http://schemas.microsoft.com/office/drawing/2014/main" id="{B60911A3-CD5C-4BF5-948C-B82D6E541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104" y="255054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Lightning Bolt 8"/>
          <p:cNvSpPr/>
          <p:nvPr/>
        </p:nvSpPr>
        <p:spPr>
          <a:xfrm rot="3451939">
            <a:off x="9986454" y="1777042"/>
            <a:ext cx="917335" cy="1509622"/>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15791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199"/>
            <a:ext cx="11109820" cy="2701955"/>
          </a:xfrm>
        </p:spPr>
        <p:txBody>
          <a:bodyPr>
            <a:normAutofit fontScale="90000"/>
          </a:bodyPr>
          <a:lstStyle/>
          <a:p>
            <a:r>
              <a:rPr lang="en-US" dirty="0"/>
              <a:t>Robotic </a:t>
            </a:r>
            <a:r>
              <a:rPr lang="en-US" dirty="0" err="1"/>
              <a:t>pipetters</a:t>
            </a:r>
            <a:br>
              <a:rPr lang="en-US" dirty="0"/>
            </a:br>
            <a:r>
              <a:rPr lang="en-US" dirty="0"/>
              <a:t>Engineering solution to eliminate repetition</a:t>
            </a:r>
            <a:br>
              <a:rPr lang="en-US" dirty="0"/>
            </a:br>
            <a:br>
              <a:rPr lang="en-US" dirty="0"/>
            </a:br>
            <a:endParaRPr lang="en-US" dirty="0"/>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74659" y="2364482"/>
            <a:ext cx="3300682" cy="3475242"/>
          </a:xfrm>
          <a:prstGeom prst="rect">
            <a:avLst/>
          </a:prstGeom>
          <a:noFill/>
          <a:ln>
            <a:noFill/>
          </a:ln>
        </p:spPr>
      </p:pic>
      <p:pic>
        <p:nvPicPr>
          <p:cNvPr id="6" name="Content Placeholder 5" descr="opentrons robot alongside app"/>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05043" y="2364482"/>
            <a:ext cx="5384800" cy="2997398"/>
          </a:xfrm>
          <a:prstGeom prst="rect">
            <a:avLst/>
          </a:prstGeom>
          <a:noFill/>
          <a:ln>
            <a:noFill/>
          </a:ln>
        </p:spPr>
      </p:pic>
      <p:sp>
        <p:nvSpPr>
          <p:cNvPr id="3" name="TextBox 2">
            <a:extLst>
              <a:ext uri="{FF2B5EF4-FFF2-40B4-BE49-F238E27FC236}">
                <a16:creationId xmlns:a16="http://schemas.microsoft.com/office/drawing/2014/main" id="{34B9992A-BC9F-EDAE-A43A-4D6754BFE86D}"/>
              </a:ext>
            </a:extLst>
          </p:cNvPr>
          <p:cNvSpPr txBox="1"/>
          <p:nvPr/>
        </p:nvSpPr>
        <p:spPr>
          <a:xfrm>
            <a:off x="5889072" y="5361880"/>
            <a:ext cx="5693328" cy="923330"/>
          </a:xfrm>
          <a:prstGeom prst="rect">
            <a:avLst/>
          </a:prstGeom>
          <a:noFill/>
        </p:spPr>
        <p:txBody>
          <a:bodyPr wrap="square" rtlCol="0">
            <a:spAutoFit/>
          </a:bodyPr>
          <a:lstStyle/>
          <a:p>
            <a:r>
              <a:rPr lang="en-US" dirty="0"/>
              <a:t>This is an excellent solution to environments with high repetition, and multiple risk factors like use within a glove box</a:t>
            </a:r>
          </a:p>
        </p:txBody>
      </p:sp>
      <p:pic>
        <p:nvPicPr>
          <p:cNvPr id="4" name="Picture 10" descr="http://vignette4.wikia.nocookie.net/wolduwiki/images/4/46/Check-mark-3-512.gif/revision/latest?cb=20140913161656">
            <a:extLst>
              <a:ext uri="{FF2B5EF4-FFF2-40B4-BE49-F238E27FC236}">
                <a16:creationId xmlns:a16="http://schemas.microsoft.com/office/drawing/2014/main" id="{E2D95643-A3EC-A4AD-4D61-1AD80519BE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792" y="520993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vignette4.wikia.nocookie.net/wolduwiki/images/4/46/Check-mark-3-512.gif/revision/latest?cb=20140913161656">
            <a:extLst>
              <a:ext uri="{FF2B5EF4-FFF2-40B4-BE49-F238E27FC236}">
                <a16:creationId xmlns:a16="http://schemas.microsoft.com/office/drawing/2014/main" id="{957D0AE5-927D-4006-CC41-6C810929F8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2220" y="520993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152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8FC92-C056-A5ED-8218-87FDED974B13}"/>
              </a:ext>
            </a:extLst>
          </p:cNvPr>
          <p:cNvSpPr>
            <a:spLocks noGrp="1"/>
          </p:cNvSpPr>
          <p:nvPr>
            <p:ph type="title"/>
          </p:nvPr>
        </p:nvSpPr>
        <p:spPr>
          <a:xfrm>
            <a:off x="609600" y="838200"/>
            <a:ext cx="10972800" cy="762000"/>
          </a:xfrm>
        </p:spPr>
        <p:txBody>
          <a:bodyPr>
            <a:normAutofit fontScale="90000"/>
          </a:bodyPr>
          <a:lstStyle/>
          <a:p>
            <a:r>
              <a:rPr lang="en-US" sz="3200" dirty="0"/>
              <a:t>If  you are not sure what you need, contact EHS ergonomics</a:t>
            </a:r>
            <a:br>
              <a:rPr lang="en-US" sz="3200" dirty="0"/>
            </a:br>
            <a:r>
              <a:rPr lang="en-US" sz="2200" dirty="0"/>
              <a:t>EHSErgonomics@umich.edu</a:t>
            </a:r>
          </a:p>
        </p:txBody>
      </p:sp>
      <p:sp>
        <p:nvSpPr>
          <p:cNvPr id="6" name="Content Placeholder 5">
            <a:extLst>
              <a:ext uri="{FF2B5EF4-FFF2-40B4-BE49-F238E27FC236}">
                <a16:creationId xmlns:a16="http://schemas.microsoft.com/office/drawing/2014/main" id="{5E424F4A-EEFB-690D-F4DD-D892CB315449}"/>
              </a:ext>
            </a:extLst>
          </p:cNvPr>
          <p:cNvSpPr>
            <a:spLocks noGrp="1"/>
          </p:cNvSpPr>
          <p:nvPr>
            <p:ph idx="1"/>
          </p:nvPr>
        </p:nvSpPr>
        <p:spPr/>
        <p:txBody>
          <a:bodyPr/>
          <a:lstStyle/>
          <a:p>
            <a:pPr marL="0" indent="0">
              <a:buNone/>
            </a:pPr>
            <a:endParaRPr lang="en-US" dirty="0"/>
          </a:p>
        </p:txBody>
      </p:sp>
      <p:pic>
        <p:nvPicPr>
          <p:cNvPr id="7" name="Picture 6">
            <a:extLst>
              <a:ext uri="{FF2B5EF4-FFF2-40B4-BE49-F238E27FC236}">
                <a16:creationId xmlns:a16="http://schemas.microsoft.com/office/drawing/2014/main" id="{0E255957-76B7-8924-CF43-4D1C55BEE7F4}"/>
              </a:ext>
            </a:extLst>
          </p:cNvPr>
          <p:cNvPicPr>
            <a:picLocks noChangeAspect="1"/>
          </p:cNvPicPr>
          <p:nvPr/>
        </p:nvPicPr>
        <p:blipFill rotWithShape="1">
          <a:blip r:embed="rId2"/>
          <a:srcRect l="17485" t="26591" r="61139" b="16537"/>
          <a:stretch/>
        </p:blipFill>
        <p:spPr bwMode="auto">
          <a:xfrm>
            <a:off x="3581400" y="1826737"/>
            <a:ext cx="4286250" cy="40728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5147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eanuts 802393 Peanuts Lucy Psychiatric Help Magnet">
            <a:extLst>
              <a:ext uri="{FF2B5EF4-FFF2-40B4-BE49-F238E27FC236}">
                <a16:creationId xmlns:a16="http://schemas.microsoft.com/office/drawing/2014/main" id="{11C10D59-767E-42C2-9031-65DAEB5C029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2981" y="1835092"/>
            <a:ext cx="4525963" cy="4525963"/>
          </a:xfrm>
          <a:prstGeom prst="rect">
            <a:avLst/>
          </a:prstGeom>
          <a:noFill/>
          <a:ln>
            <a:noFill/>
          </a:ln>
        </p:spPr>
      </p:pic>
      <p:sp>
        <p:nvSpPr>
          <p:cNvPr id="9" name="TextBox 8">
            <a:extLst>
              <a:ext uri="{FF2B5EF4-FFF2-40B4-BE49-F238E27FC236}">
                <a16:creationId xmlns:a16="http://schemas.microsoft.com/office/drawing/2014/main" id="{41C72FD8-BB55-4247-84D9-C1DDA5012BD1}"/>
              </a:ext>
            </a:extLst>
          </p:cNvPr>
          <p:cNvSpPr txBox="1"/>
          <p:nvPr/>
        </p:nvSpPr>
        <p:spPr>
          <a:xfrm>
            <a:off x="1862357" y="2273416"/>
            <a:ext cx="2105636" cy="374911"/>
          </a:xfrm>
          <a:prstGeom prst="rect">
            <a:avLst/>
          </a:prstGeom>
          <a:solidFill>
            <a:srgbClr val="FFCC00"/>
          </a:solid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Ergonomic</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8CB5F0E-84E6-41FD-BB04-44BE636C15E9}"/>
              </a:ext>
            </a:extLst>
          </p:cNvPr>
          <p:cNvSpPr txBox="1"/>
          <p:nvPr/>
        </p:nvSpPr>
        <p:spPr>
          <a:xfrm>
            <a:off x="4985158" y="2759245"/>
            <a:ext cx="6094602" cy="1837426"/>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Sarah Cooney, OTR/L</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Senior Ergonomics Professional</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University of Michigan</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Environment, Health and Safety</a:t>
            </a:r>
            <a:endParaRPr kumimoji="0" lang="en-US" sz="1800" b="0" i="0" u="none" strike="noStrike" kern="1200" cap="none" spc="0" normalizeH="0" baseline="0" noProof="0" dirty="0">
              <a:ln>
                <a:noFill/>
              </a:ln>
              <a:solidFill>
                <a:prstClr val="black"/>
              </a:solidFill>
              <a:effectLst/>
              <a:uLnTx/>
              <a:uFillTx/>
              <a:latin typeface="Calibri"/>
              <a:ea typeface="+mn-ea"/>
              <a:cs typeface="+mn-cs"/>
              <a:hlinkClick r:id="" action="ppaction://noaction"/>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 action="ppaction://noaction"/>
              </a:rPr>
              <a:t>scooney@umich.edu</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734-763-7704</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600" i="0" u="sng" dirty="0">
                <a:solidFill>
                  <a:srgbClr val="0D57AA"/>
                </a:solidFill>
                <a:effectLst/>
                <a:hlinkClick r:id="rId3"/>
              </a:rPr>
              <a:t>EHSErgonomics@umich.edu</a:t>
            </a:r>
            <a:endParaRPr kumimoji="0" lang="en-US" sz="160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1240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2148" y="650753"/>
            <a:ext cx="9829800" cy="1051323"/>
          </a:xfrm>
        </p:spPr>
        <p:txBody>
          <a:bodyPr>
            <a:normAutofit/>
          </a:bodyPr>
          <a:lstStyle/>
          <a:p>
            <a:r>
              <a:rPr lang="en-US" sz="3000" dirty="0"/>
              <a:t>What are musculoskeletal/cumulative trauma disorders?</a:t>
            </a:r>
          </a:p>
        </p:txBody>
      </p:sp>
      <p:sp>
        <p:nvSpPr>
          <p:cNvPr id="6" name="Content Placeholder 5"/>
          <p:cNvSpPr>
            <a:spLocks noGrp="1"/>
          </p:cNvSpPr>
          <p:nvPr>
            <p:ph idx="1"/>
          </p:nvPr>
        </p:nvSpPr>
        <p:spPr>
          <a:xfrm>
            <a:off x="5138532" y="1911631"/>
            <a:ext cx="5732004" cy="2765822"/>
          </a:xfrm>
        </p:spPr>
        <p:txBody>
          <a:bodyPr>
            <a:normAutofit fontScale="85000" lnSpcReduction="10000"/>
          </a:bodyPr>
          <a:lstStyle/>
          <a:p>
            <a:pPr marL="0" indent="0">
              <a:buNone/>
            </a:pPr>
            <a:r>
              <a:rPr lang="en-US" dirty="0"/>
              <a:t>A musculoskeletal disorder is discomfort of the muscles, ligaments, tendons, joints or nerves which could include strain, sprain or inflammation which typically accumulates over time. They are NOT a diagnosis, but a class of disorders with similar characteristics. </a:t>
            </a:r>
          </a:p>
        </p:txBody>
      </p:sp>
      <p:pic>
        <p:nvPicPr>
          <p:cNvPr id="2" name="Picture 1"/>
          <p:cNvPicPr>
            <a:picLocks noChangeAspect="1"/>
          </p:cNvPicPr>
          <p:nvPr/>
        </p:nvPicPr>
        <p:blipFill>
          <a:blip r:embed="rId2"/>
          <a:stretch>
            <a:fillRect/>
          </a:stretch>
        </p:blipFill>
        <p:spPr>
          <a:xfrm>
            <a:off x="609044" y="1985719"/>
            <a:ext cx="4192935" cy="2178778"/>
          </a:xfrm>
          <a:prstGeom prst="rect">
            <a:avLst/>
          </a:prstGeom>
        </p:spPr>
      </p:pic>
      <p:pic>
        <p:nvPicPr>
          <p:cNvPr id="3" name="Picture 2">
            <a:extLst>
              <a:ext uri="{FF2B5EF4-FFF2-40B4-BE49-F238E27FC236}">
                <a16:creationId xmlns:a16="http://schemas.microsoft.com/office/drawing/2014/main" id="{F3E1B135-37A0-70C3-7FF6-8F2D8A2B2E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2597" y="4521268"/>
            <a:ext cx="2276475" cy="2009775"/>
          </a:xfrm>
          <a:prstGeom prst="rect">
            <a:avLst/>
          </a:prstGeom>
          <a:noFill/>
        </p:spPr>
      </p:pic>
      <p:sp>
        <p:nvSpPr>
          <p:cNvPr id="4" name="TextBox 3">
            <a:extLst>
              <a:ext uri="{FF2B5EF4-FFF2-40B4-BE49-F238E27FC236}">
                <a16:creationId xmlns:a16="http://schemas.microsoft.com/office/drawing/2014/main" id="{3FD1D231-4FC6-2A42-6B94-8182C321DE2C}"/>
              </a:ext>
            </a:extLst>
          </p:cNvPr>
          <p:cNvSpPr txBox="1"/>
          <p:nvPr/>
        </p:nvSpPr>
        <p:spPr>
          <a:xfrm>
            <a:off x="3508310" y="4887008"/>
            <a:ext cx="8239539" cy="1754326"/>
          </a:xfrm>
          <a:prstGeom prst="rect">
            <a:avLst/>
          </a:prstGeom>
          <a:noFill/>
        </p:spPr>
        <p:txBody>
          <a:bodyPr wrap="square" rtlCol="0">
            <a:spAutoFit/>
          </a:bodyPr>
          <a:lstStyle/>
          <a:p>
            <a:r>
              <a:rPr lang="en-US" sz="2700" dirty="0"/>
              <a:t>Microtrauma experienced by the body on a daily basis can heal over time. But if we experience more trauma than the natural healing process can absorb, the result is a MSD/CT injury</a:t>
            </a:r>
          </a:p>
        </p:txBody>
      </p:sp>
    </p:spTree>
    <p:extLst>
      <p:ext uri="{BB962C8B-B14F-4D97-AF65-F5344CB8AC3E}">
        <p14:creationId xmlns:p14="http://schemas.microsoft.com/office/powerpoint/2010/main" val="367347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57" y="830263"/>
            <a:ext cx="10972800" cy="1143000"/>
          </a:xfrm>
        </p:spPr>
        <p:txBody>
          <a:bodyPr/>
          <a:lstStyle/>
          <a:p>
            <a:r>
              <a:rPr lang="en-US" dirty="0"/>
              <a:t>Why even bother with “ergonomics”?</a:t>
            </a:r>
          </a:p>
        </p:txBody>
      </p:sp>
      <p:sp>
        <p:nvSpPr>
          <p:cNvPr id="3" name="Text Placeholder 2"/>
          <p:cNvSpPr>
            <a:spLocks noGrp="1"/>
          </p:cNvSpPr>
          <p:nvPr>
            <p:ph type="body" idx="1"/>
          </p:nvPr>
        </p:nvSpPr>
        <p:spPr>
          <a:xfrm>
            <a:off x="600765" y="1828799"/>
            <a:ext cx="6754191" cy="4535179"/>
          </a:xfrm>
        </p:spPr>
        <p:txBody>
          <a:bodyPr>
            <a:normAutofit lnSpcReduction="10000"/>
          </a:bodyPr>
          <a:lstStyle/>
          <a:p>
            <a:r>
              <a:rPr lang="en-US" dirty="0"/>
              <a:t>Pre-pandemic study(2018) in the US found that ergonomic improvements resulted in:</a:t>
            </a:r>
          </a:p>
          <a:p>
            <a:pPr marL="25400" indent="0">
              <a:buNone/>
            </a:pPr>
            <a:r>
              <a:rPr lang="en-US" dirty="0"/>
              <a:t>	75% reduction in lost workdays</a:t>
            </a:r>
          </a:p>
          <a:p>
            <a:pPr marL="25400" indent="0">
              <a:buNone/>
            </a:pPr>
            <a:r>
              <a:rPr lang="en-US" dirty="0"/>
              <a:t>	48% decrease in turnover</a:t>
            </a:r>
          </a:p>
          <a:p>
            <a:r>
              <a:rPr lang="en-US" b="0" i="0" dirty="0">
                <a:solidFill>
                  <a:srgbClr val="222222"/>
                </a:solidFill>
                <a:effectLst/>
                <a:latin typeface="Calibri" panose="020F0502020204030204" pitchFamily="34" charset="0"/>
              </a:rPr>
              <a:t>2021 study of Laboratory workers found 77% of current employees reported experiencing MSD discomfort.</a:t>
            </a:r>
            <a:r>
              <a:rPr lang="en-US" dirty="0"/>
              <a:t>   </a:t>
            </a:r>
          </a:p>
        </p:txBody>
      </p:sp>
      <p:pic>
        <p:nvPicPr>
          <p:cNvPr id="4" name="Picture 3" descr="https://risk.arizona.edu/sites/default/files/styles/uaqs_fixed_width/public/wordcloud-trimed.png?itok=PJObJAQq"/>
          <p:cNvPicPr/>
          <p:nvPr/>
        </p:nvPicPr>
        <p:blipFill>
          <a:blip r:embed="rId3">
            <a:extLst>
              <a:ext uri="{28A0092B-C50C-407E-A947-70E740481C1C}">
                <a14:useLocalDpi xmlns:a14="http://schemas.microsoft.com/office/drawing/2010/main" val="0"/>
              </a:ext>
            </a:extLst>
          </a:blip>
          <a:srcRect/>
          <a:stretch>
            <a:fillRect/>
          </a:stretch>
        </p:blipFill>
        <p:spPr bwMode="auto">
          <a:xfrm>
            <a:off x="7350540" y="2687672"/>
            <a:ext cx="4174434" cy="2913580"/>
          </a:xfrm>
          <a:prstGeom prst="rect">
            <a:avLst/>
          </a:prstGeom>
          <a:noFill/>
          <a:ln>
            <a:noFill/>
          </a:ln>
        </p:spPr>
      </p:pic>
    </p:spTree>
    <p:extLst>
      <p:ext uri="{BB962C8B-B14F-4D97-AF65-F5344CB8AC3E}">
        <p14:creationId xmlns:p14="http://schemas.microsoft.com/office/powerpoint/2010/main" val="349793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1"/>
            <p:extLst>
              <p:ext uri="{D42A27DB-BD31-4B8C-83A1-F6EECF244321}">
                <p14:modId xmlns:p14="http://schemas.microsoft.com/office/powerpoint/2010/main" val="3604612402"/>
              </p:ext>
            </p:extLst>
          </p:nvPr>
        </p:nvGraphicFramePr>
        <p:xfrm>
          <a:off x="-58532" y="1401995"/>
          <a:ext cx="7858663" cy="481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6950748" y="1604513"/>
            <a:ext cx="4468483" cy="40318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These 6 ergonomic risk factors should be avoided whenever possible.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Note that many situations will expose you to more than one risk factor at one time</a:t>
            </a:r>
          </a:p>
        </p:txBody>
      </p:sp>
    </p:spTree>
    <p:extLst>
      <p:ext uri="{BB962C8B-B14F-4D97-AF65-F5344CB8AC3E}">
        <p14:creationId xmlns:p14="http://schemas.microsoft.com/office/powerpoint/2010/main" val="34706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28B0-0849-F87A-0D04-198E11E49272}"/>
              </a:ext>
            </a:extLst>
          </p:cNvPr>
          <p:cNvSpPr>
            <a:spLocks noGrp="1"/>
          </p:cNvSpPr>
          <p:nvPr>
            <p:ph type="title"/>
          </p:nvPr>
        </p:nvSpPr>
        <p:spPr/>
        <p:txBody>
          <a:bodyPr>
            <a:normAutofit fontScale="90000"/>
          </a:bodyPr>
          <a:lstStyle/>
          <a:p>
            <a:r>
              <a:rPr lang="en-US" dirty="0"/>
              <a:t>Three ways to reduce risk</a:t>
            </a:r>
          </a:p>
        </p:txBody>
      </p:sp>
      <p:sp>
        <p:nvSpPr>
          <p:cNvPr id="3" name="Content Placeholder 2">
            <a:extLst>
              <a:ext uri="{FF2B5EF4-FFF2-40B4-BE49-F238E27FC236}">
                <a16:creationId xmlns:a16="http://schemas.microsoft.com/office/drawing/2014/main" id="{3FD0ABB5-3435-FCC2-2933-5FFF2F400EE2}"/>
              </a:ext>
            </a:extLst>
          </p:cNvPr>
          <p:cNvSpPr>
            <a:spLocks noGrp="1"/>
          </p:cNvSpPr>
          <p:nvPr>
            <p:ph idx="1"/>
          </p:nvPr>
        </p:nvSpPr>
        <p:spPr>
          <a:xfrm>
            <a:off x="609600" y="1600201"/>
            <a:ext cx="10900095" cy="4525963"/>
          </a:xfrm>
        </p:spPr>
        <p:txBody>
          <a:bodyPr/>
          <a:lstStyle/>
          <a:p>
            <a:pPr marL="0" indent="0">
              <a:buNone/>
            </a:pPr>
            <a:endParaRPr lang="en-US" dirty="0"/>
          </a:p>
        </p:txBody>
      </p:sp>
      <p:pic>
        <p:nvPicPr>
          <p:cNvPr id="5" name="Picture 4" descr="Ergonomics - Solutions to Control Hazards | Occupational Safety and Health  Administration">
            <a:extLst>
              <a:ext uri="{FF2B5EF4-FFF2-40B4-BE49-F238E27FC236}">
                <a16:creationId xmlns:a16="http://schemas.microsoft.com/office/drawing/2014/main" id="{E9530B9C-31BF-43C1-DF47-58F6D449B8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375" y="1496849"/>
            <a:ext cx="5839467" cy="4424363"/>
          </a:xfrm>
          <a:prstGeom prst="rect">
            <a:avLst/>
          </a:prstGeom>
          <a:noFill/>
          <a:ln>
            <a:noFill/>
          </a:ln>
        </p:spPr>
      </p:pic>
      <p:sp>
        <p:nvSpPr>
          <p:cNvPr id="6" name="TextBox 5">
            <a:extLst>
              <a:ext uri="{FF2B5EF4-FFF2-40B4-BE49-F238E27FC236}">
                <a16:creationId xmlns:a16="http://schemas.microsoft.com/office/drawing/2014/main" id="{D34949BA-0789-07B8-D232-E133A79DF6C5}"/>
              </a:ext>
            </a:extLst>
          </p:cNvPr>
          <p:cNvSpPr txBox="1"/>
          <p:nvPr/>
        </p:nvSpPr>
        <p:spPr>
          <a:xfrm>
            <a:off x="1799438" y="5007022"/>
            <a:ext cx="3934436" cy="369332"/>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Work Method modification, education</a:t>
            </a:r>
          </a:p>
        </p:txBody>
      </p:sp>
      <p:sp>
        <p:nvSpPr>
          <p:cNvPr id="7" name="TextBox 6">
            <a:extLst>
              <a:ext uri="{FF2B5EF4-FFF2-40B4-BE49-F238E27FC236}">
                <a16:creationId xmlns:a16="http://schemas.microsoft.com/office/drawing/2014/main" id="{70F25A51-E21F-143C-CDC7-EAFC9BFB03B1}"/>
              </a:ext>
            </a:extLst>
          </p:cNvPr>
          <p:cNvSpPr txBox="1"/>
          <p:nvPr/>
        </p:nvSpPr>
        <p:spPr>
          <a:xfrm>
            <a:off x="2374083" y="3581988"/>
            <a:ext cx="2491532" cy="369332"/>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Administrative Controls</a:t>
            </a:r>
          </a:p>
        </p:txBody>
      </p:sp>
      <p:sp>
        <p:nvSpPr>
          <p:cNvPr id="4" name="TextBox 3">
            <a:extLst>
              <a:ext uri="{FF2B5EF4-FFF2-40B4-BE49-F238E27FC236}">
                <a16:creationId xmlns:a16="http://schemas.microsoft.com/office/drawing/2014/main" id="{3E16FC8C-208A-5EEF-0EAB-88FD42337567}"/>
              </a:ext>
            </a:extLst>
          </p:cNvPr>
          <p:cNvSpPr txBox="1"/>
          <p:nvPr/>
        </p:nvSpPr>
        <p:spPr>
          <a:xfrm>
            <a:off x="8170877" y="4626544"/>
            <a:ext cx="3858936" cy="149962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D51D0735-967E-C6FE-698E-2E59C1C14CA4}"/>
              </a:ext>
            </a:extLst>
          </p:cNvPr>
          <p:cNvSpPr txBox="1"/>
          <p:nvPr/>
        </p:nvSpPr>
        <p:spPr>
          <a:xfrm>
            <a:off x="6546210" y="5087322"/>
            <a:ext cx="4963485" cy="923330"/>
          </a:xfrm>
          <a:prstGeom prst="rect">
            <a:avLst/>
          </a:prstGeom>
          <a:noFill/>
        </p:spPr>
        <p:txBody>
          <a:bodyPr wrap="square" rtlCol="0">
            <a:spAutoFit/>
          </a:bodyPr>
          <a:lstStyle/>
          <a:p>
            <a:r>
              <a:rPr lang="en-US" dirty="0"/>
              <a:t>Least effective: </a:t>
            </a:r>
          </a:p>
          <a:p>
            <a:r>
              <a:rPr lang="en-US" dirty="0"/>
              <a:t>Telling the worker how to position themselves or how to “safely” lift/push/pull/carry</a:t>
            </a:r>
          </a:p>
        </p:txBody>
      </p:sp>
      <p:sp>
        <p:nvSpPr>
          <p:cNvPr id="14" name="TextBox 13">
            <a:extLst>
              <a:ext uri="{FF2B5EF4-FFF2-40B4-BE49-F238E27FC236}">
                <a16:creationId xmlns:a16="http://schemas.microsoft.com/office/drawing/2014/main" id="{B9407AD8-52CA-A4B9-031B-9288C2A9BADF}"/>
              </a:ext>
            </a:extLst>
          </p:cNvPr>
          <p:cNvSpPr txBox="1"/>
          <p:nvPr/>
        </p:nvSpPr>
        <p:spPr>
          <a:xfrm>
            <a:off x="6546208" y="3010717"/>
            <a:ext cx="4854429" cy="2031325"/>
          </a:xfrm>
          <a:prstGeom prst="rect">
            <a:avLst/>
          </a:prstGeom>
          <a:noFill/>
        </p:spPr>
        <p:txBody>
          <a:bodyPr wrap="square" rtlCol="0">
            <a:spAutoFit/>
          </a:bodyPr>
          <a:lstStyle/>
          <a:p>
            <a:r>
              <a:rPr lang="en-US" dirty="0"/>
              <a:t>Moderately effective:</a:t>
            </a:r>
          </a:p>
          <a:p>
            <a:r>
              <a:rPr lang="en-US" dirty="0"/>
              <a:t>Job rotation—</a:t>
            </a:r>
            <a:r>
              <a:rPr lang="en-US" dirty="0" err="1"/>
              <a:t>ie</a:t>
            </a:r>
            <a:r>
              <a:rPr lang="en-US" dirty="0"/>
              <a:t>: changing the job tasks so that the same body motion is not repeated or sustained.</a:t>
            </a:r>
          </a:p>
          <a:p>
            <a:r>
              <a:rPr lang="en-US" dirty="0"/>
              <a:t>Job enlargement—</a:t>
            </a:r>
            <a:r>
              <a:rPr lang="en-US" dirty="0" err="1"/>
              <a:t>ie</a:t>
            </a:r>
            <a:r>
              <a:rPr lang="en-US" dirty="0"/>
              <a:t>: 2 employees share tasks so one employee so the same body motion is not repeated or sustained</a:t>
            </a:r>
          </a:p>
        </p:txBody>
      </p:sp>
      <p:sp>
        <p:nvSpPr>
          <p:cNvPr id="15" name="TextBox 14">
            <a:extLst>
              <a:ext uri="{FF2B5EF4-FFF2-40B4-BE49-F238E27FC236}">
                <a16:creationId xmlns:a16="http://schemas.microsoft.com/office/drawing/2014/main" id="{18229929-7843-9A25-62AD-9D42AA2DFC18}"/>
              </a:ext>
            </a:extLst>
          </p:cNvPr>
          <p:cNvSpPr txBox="1"/>
          <p:nvPr/>
        </p:nvSpPr>
        <p:spPr>
          <a:xfrm>
            <a:off x="6546209" y="1761688"/>
            <a:ext cx="4854429" cy="1200329"/>
          </a:xfrm>
          <a:prstGeom prst="rect">
            <a:avLst/>
          </a:prstGeom>
          <a:noFill/>
        </p:spPr>
        <p:txBody>
          <a:bodyPr wrap="square" rtlCol="0">
            <a:spAutoFit/>
          </a:bodyPr>
          <a:lstStyle/>
          <a:p>
            <a:r>
              <a:rPr lang="en-US" dirty="0"/>
              <a:t>Most effective:</a:t>
            </a:r>
          </a:p>
          <a:p>
            <a:r>
              <a:rPr lang="en-US" dirty="0"/>
              <a:t>Engineer out the risk by implementing carts, lifts, microscope retrofits, height adjustable equipment/tables </a:t>
            </a:r>
            <a:r>
              <a:rPr lang="en-US" dirty="0" err="1"/>
              <a:t>etc</a:t>
            </a:r>
            <a:r>
              <a:rPr lang="en-US" dirty="0"/>
              <a:t>…</a:t>
            </a:r>
          </a:p>
        </p:txBody>
      </p:sp>
    </p:spTree>
    <p:extLst>
      <p:ext uri="{BB962C8B-B14F-4D97-AF65-F5344CB8AC3E}">
        <p14:creationId xmlns:p14="http://schemas.microsoft.com/office/powerpoint/2010/main" val="305276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7869"/>
            <a:ext cx="10972800" cy="579438"/>
          </a:xfrm>
        </p:spPr>
        <p:txBody>
          <a:bodyPr>
            <a:normAutofit fontScale="90000"/>
          </a:bodyPr>
          <a:lstStyle/>
          <a:p>
            <a:r>
              <a:rPr lang="en-US" b="1" dirty="0"/>
              <a:t>Awkward Postures </a:t>
            </a:r>
            <a:r>
              <a:rPr lang="en-US" dirty="0"/>
              <a:t>occur when the body works from a position that is not </a:t>
            </a:r>
            <a:r>
              <a:rPr lang="en-US" b="1" i="1" dirty="0"/>
              <a:t>neutral.</a:t>
            </a:r>
            <a:endParaRPr lang="en-US" dirty="0"/>
          </a:p>
        </p:txBody>
      </p:sp>
      <p:pic>
        <p:nvPicPr>
          <p:cNvPr id="11" name="Content Placeholder 4"/>
          <p:cNvPicPr>
            <a:picLocks noGrp="1" noChangeAspect="1"/>
          </p:cNvPicPr>
          <p:nvPr>
            <p:ph sz="half" idx="1"/>
          </p:nvPr>
        </p:nvPicPr>
        <p:blipFill>
          <a:blip r:embed="rId2"/>
          <a:stretch>
            <a:fillRect/>
          </a:stretch>
        </p:blipFill>
        <p:spPr>
          <a:xfrm>
            <a:off x="1489754" y="2391897"/>
            <a:ext cx="3933878" cy="3865563"/>
          </a:xfrm>
          <a:prstGeom prst="rect">
            <a:avLst/>
          </a:prstGeom>
        </p:spPr>
      </p:pic>
      <p:pic>
        <p:nvPicPr>
          <p:cNvPr id="12" name="Picture 2" descr="Ergonomically optimized and conventional microscopes and office chairs. Comparison of seating position and neutral relaxing posture between ergonomically optimized office chair (HÅG) and microscope (Zeiss) (A) and a conventional office chair and microscope (B).">
            <a:extLst>
              <a:ext uri="{FF2B5EF4-FFF2-40B4-BE49-F238E27FC236}">
                <a16:creationId xmlns:a16="http://schemas.microsoft.com/office/drawing/2014/main" id="{D9CC7FCE-33BC-41D7-AC18-043DA78A27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416" t="10441"/>
          <a:stretch/>
        </p:blipFill>
        <p:spPr bwMode="auto">
          <a:xfrm>
            <a:off x="7045466" y="2260600"/>
            <a:ext cx="2560876" cy="3996860"/>
          </a:xfrm>
          <a:prstGeom prst="rect">
            <a:avLst/>
          </a:prstGeom>
          <a:noFill/>
          <a:extLst>
            <a:ext uri="{909E8E84-426E-40DD-AFC4-6F175D3DCCD1}">
              <a14:hiddenFill xmlns:a14="http://schemas.microsoft.com/office/drawing/2010/main">
                <a:solidFill>
                  <a:srgbClr val="FFFFFF"/>
                </a:solidFill>
              </a14:hiddenFill>
            </a:ext>
          </a:extLst>
        </p:spPr>
      </p:pic>
      <p:sp>
        <p:nvSpPr>
          <p:cNvPr id="3" name="Arc 2">
            <a:extLst>
              <a:ext uri="{FF2B5EF4-FFF2-40B4-BE49-F238E27FC236}">
                <a16:creationId xmlns:a16="http://schemas.microsoft.com/office/drawing/2014/main" id="{1F512709-0E05-45C8-9E13-9EC13332780C}"/>
              </a:ext>
            </a:extLst>
          </p:cNvPr>
          <p:cNvSpPr/>
          <p:nvPr/>
        </p:nvSpPr>
        <p:spPr>
          <a:xfrm>
            <a:off x="7977930" y="2885813"/>
            <a:ext cx="1367406" cy="1686187"/>
          </a:xfrm>
          <a:prstGeom prst="arc">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0789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EC8B-6D04-4B78-B05C-EBAED0FF0878}"/>
              </a:ext>
            </a:extLst>
          </p:cNvPr>
          <p:cNvSpPr>
            <a:spLocks noGrp="1"/>
          </p:cNvSpPr>
          <p:nvPr>
            <p:ph type="title"/>
          </p:nvPr>
        </p:nvSpPr>
        <p:spPr>
          <a:xfrm>
            <a:off x="390206" y="1046134"/>
            <a:ext cx="10972800" cy="873154"/>
          </a:xfrm>
        </p:spPr>
        <p:txBody>
          <a:bodyPr>
            <a:normAutofit fontScale="90000"/>
          </a:bodyPr>
          <a:lstStyle/>
          <a:p>
            <a:r>
              <a:rPr lang="en-US" b="1" dirty="0"/>
              <a:t>Awkward Postures </a:t>
            </a:r>
            <a:r>
              <a:rPr lang="en-US" dirty="0"/>
              <a:t>occur when the body works from a position that is not </a:t>
            </a:r>
            <a:r>
              <a:rPr lang="en-US" b="1" i="1" dirty="0"/>
              <a:t>neutral.</a:t>
            </a:r>
            <a:endParaRPr lang="en-US" dirty="0"/>
          </a:p>
        </p:txBody>
      </p:sp>
      <p:pic>
        <p:nvPicPr>
          <p:cNvPr id="5" name="Content Placeholder 4" descr="Class II Biosafety Cabinet Ergonomics Article | NuAire">
            <a:extLst>
              <a:ext uri="{FF2B5EF4-FFF2-40B4-BE49-F238E27FC236}">
                <a16:creationId xmlns:a16="http://schemas.microsoft.com/office/drawing/2014/main" id="{D4E6F9D0-B391-421D-B975-EF3C143EAB5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12799" y="2095457"/>
            <a:ext cx="4525962" cy="4525962"/>
          </a:xfrm>
          <a:prstGeom prst="rect">
            <a:avLst/>
          </a:prstGeom>
          <a:noFill/>
          <a:ln>
            <a:noFill/>
          </a:ln>
        </p:spPr>
      </p:pic>
      <p:pic>
        <p:nvPicPr>
          <p:cNvPr id="6" name="Content Placeholder 5" descr="Scientist Working in Labconco Class II Biosafety Cabinet">
            <a:extLst>
              <a:ext uri="{FF2B5EF4-FFF2-40B4-BE49-F238E27FC236}">
                <a16:creationId xmlns:a16="http://schemas.microsoft.com/office/drawing/2014/main" id="{78DA1510-48FE-40EB-9DB8-AAE78481699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9600" y="2760568"/>
            <a:ext cx="5384800" cy="2692400"/>
          </a:xfrm>
          <a:prstGeom prst="rect">
            <a:avLst/>
          </a:prstGeom>
          <a:noFill/>
          <a:ln>
            <a:noFill/>
          </a:ln>
        </p:spPr>
      </p:pic>
      <p:pic>
        <p:nvPicPr>
          <p:cNvPr id="7" name="Picture 12" descr="https://lh3.googleusercontent.com/-IwD-966VNY4/UtWzvADtgLI/AAAAAAAAAVQ/oHb776IGeyo/s0-d/x_mark_red.png">
            <a:extLst>
              <a:ext uri="{FF2B5EF4-FFF2-40B4-BE49-F238E27FC236}">
                <a16:creationId xmlns:a16="http://schemas.microsoft.com/office/drawing/2014/main" id="{1A6DAD78-94D5-4D33-B0B2-8331D641D2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4245" y="5053171"/>
            <a:ext cx="549236" cy="5590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vignette4.wikia.nocookie.net/wolduwiki/images/4/46/Check-mark-3-512.gif/revision/latest?cb=20140913161656">
            <a:extLst>
              <a:ext uri="{FF2B5EF4-FFF2-40B4-BE49-F238E27FC236}">
                <a16:creationId xmlns:a16="http://schemas.microsoft.com/office/drawing/2014/main" id="{A228A0BD-785C-4AB3-97CB-11C0E30BE7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8606" y="5530850"/>
            <a:ext cx="914400"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C665C3DF-8311-494D-9E06-77276084F913}"/>
              </a:ext>
            </a:extLst>
          </p:cNvPr>
          <p:cNvCxnSpPr/>
          <p:nvPr/>
        </p:nvCxnSpPr>
        <p:spPr>
          <a:xfrm flipH="1">
            <a:off x="4328719" y="4504888"/>
            <a:ext cx="562063" cy="402672"/>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0CD27501-B15A-4858-838B-DF670AD4E3F2}"/>
              </a:ext>
            </a:extLst>
          </p:cNvPr>
          <p:cNvCxnSpPr>
            <a:cxnSpLocks/>
          </p:cNvCxnSpPr>
          <p:nvPr/>
        </p:nvCxnSpPr>
        <p:spPr>
          <a:xfrm flipH="1" flipV="1">
            <a:off x="3431097" y="4504888"/>
            <a:ext cx="897622" cy="402672"/>
          </a:xfrm>
          <a:prstGeom prst="line">
            <a:avLst/>
          </a:prstGeom>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B13B0843-D679-4F77-B1AE-CE572406974B}"/>
              </a:ext>
            </a:extLst>
          </p:cNvPr>
          <p:cNvSpPr txBox="1"/>
          <p:nvPr/>
        </p:nvSpPr>
        <p:spPr>
          <a:xfrm>
            <a:off x="693942" y="5463862"/>
            <a:ext cx="4525962" cy="1200329"/>
          </a:xfrm>
          <a:prstGeom prst="rect">
            <a:avLst/>
          </a:prstGeom>
          <a:noFill/>
        </p:spPr>
        <p:txBody>
          <a:bodyPr wrap="square" rtlCol="0">
            <a:spAutoFit/>
          </a:bodyPr>
          <a:lstStyle/>
          <a:p>
            <a:r>
              <a:rPr lang="en-US" dirty="0"/>
              <a:t>Extended reach—the user could move closer in the chair to avoid this reach. Elbow should be close to the side and no further forward than 4-5”.</a:t>
            </a:r>
          </a:p>
        </p:txBody>
      </p:sp>
    </p:spTree>
    <p:extLst>
      <p:ext uri="{BB962C8B-B14F-4D97-AF65-F5344CB8AC3E}">
        <p14:creationId xmlns:p14="http://schemas.microsoft.com/office/powerpoint/2010/main" val="346870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156" y="958970"/>
            <a:ext cx="10972800" cy="579438"/>
          </a:xfrm>
        </p:spPr>
        <p:txBody>
          <a:bodyPr>
            <a:noAutofit/>
          </a:bodyPr>
          <a:lstStyle/>
          <a:p>
            <a:r>
              <a:rPr lang="en-US" sz="3200" b="1" dirty="0"/>
              <a:t>Awkward Postures </a:t>
            </a:r>
            <a:r>
              <a:rPr lang="en-US" sz="3200" dirty="0"/>
              <a:t>occur when the body works from a position that is not </a:t>
            </a:r>
            <a:r>
              <a:rPr lang="en-US" sz="3200" b="1" i="1" dirty="0"/>
              <a:t>neutral</a:t>
            </a:r>
            <a:endParaRPr lang="en-US" sz="3200" dirty="0"/>
          </a:p>
        </p:txBody>
      </p:sp>
      <p:sp>
        <p:nvSpPr>
          <p:cNvPr id="3" name="Content Placeholder 2"/>
          <p:cNvSpPr>
            <a:spLocks noGrp="1"/>
          </p:cNvSpPr>
          <p:nvPr>
            <p:ph sz="half" idx="1"/>
          </p:nvPr>
        </p:nvSpPr>
        <p:spPr>
          <a:xfrm>
            <a:off x="523336" y="2031522"/>
            <a:ext cx="5384800" cy="4525963"/>
          </a:xfrm>
        </p:spPr>
        <p:txBody>
          <a:bodyPr>
            <a:normAutofit/>
          </a:bodyPr>
          <a:lstStyle/>
          <a:p>
            <a:r>
              <a:rPr lang="en-US" dirty="0"/>
              <a:t>Minimize </a:t>
            </a:r>
            <a:r>
              <a:rPr lang="en-US" b="1" dirty="0"/>
              <a:t>reach</a:t>
            </a:r>
            <a:r>
              <a:rPr lang="en-US" dirty="0"/>
              <a:t> by storing frequently used materials nearby or use a carousal to rotate things you need within the fume/biohazard hood</a:t>
            </a:r>
          </a:p>
          <a:p>
            <a:r>
              <a:rPr lang="en-US" dirty="0"/>
              <a:t>Position to the work or position the work. That may mean raising or lowering the seat height.</a:t>
            </a:r>
          </a:p>
          <a:p>
            <a:pPr marL="0" indent="0">
              <a:buNone/>
            </a:pPr>
            <a:endParaRPr lang="en-US" dirty="0"/>
          </a:p>
        </p:txBody>
      </p:sp>
      <p:pic>
        <p:nvPicPr>
          <p:cNvPr id="5" name="Picture 2" descr="http://media.buildingsmedia.com/images/B_0208_Ergonomics1.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5449" y="1669212"/>
            <a:ext cx="4286250" cy="3057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biohazard hood reaching"/>
          <p:cNvPicPr/>
          <p:nvPr/>
        </p:nvPicPr>
        <p:blipFill rotWithShape="1">
          <a:blip r:embed="rId3" cstate="print">
            <a:extLst>
              <a:ext uri="{28A0092B-C50C-407E-A947-70E740481C1C}">
                <a14:useLocalDpi xmlns:a14="http://schemas.microsoft.com/office/drawing/2010/main" val="0"/>
              </a:ext>
            </a:extLst>
          </a:blip>
          <a:srcRect l="9789" r="17451"/>
          <a:stretch/>
        </p:blipFill>
        <p:spPr bwMode="auto">
          <a:xfrm>
            <a:off x="7647188" y="4470997"/>
            <a:ext cx="2894330" cy="22987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86762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1063</Words>
  <Application>Microsoft Office PowerPoint</Application>
  <PresentationFormat>Widescreen</PresentationFormat>
  <Paragraphs>86</Paragraphs>
  <Slides>23</Slides>
  <Notes>1</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Calibri</vt:lpstr>
      <vt:lpstr>Comic Sans MS</vt:lpstr>
      <vt:lpstr>Times New Roman</vt:lpstr>
      <vt:lpstr>Verdana</vt:lpstr>
      <vt:lpstr>1_Office Theme</vt:lpstr>
      <vt:lpstr>2_Office Theme</vt:lpstr>
      <vt:lpstr>4_Office Theme</vt:lpstr>
      <vt:lpstr>3_Office Theme</vt:lpstr>
      <vt:lpstr>Ergonomic Survival Guide in the Laboratory;  Methods to reduce injury </vt:lpstr>
      <vt:lpstr>  Ergonomics is fitting the work to the worker in order to reduce risk of injury/discomfort </vt:lpstr>
      <vt:lpstr>What are musculoskeletal/cumulative trauma disorders?</vt:lpstr>
      <vt:lpstr>Why even bother with “ergonomics”?</vt:lpstr>
      <vt:lpstr>PowerPoint Presentation</vt:lpstr>
      <vt:lpstr>Three ways to reduce risk</vt:lpstr>
      <vt:lpstr>Awkward Postures occur when the body works from a position that is not neutral.</vt:lpstr>
      <vt:lpstr>Awkward Postures occur when the body works from a position that is not neutral.</vt:lpstr>
      <vt:lpstr>Awkward Postures occur when the body works from a position that is not neutral</vt:lpstr>
      <vt:lpstr>Before and After adjustments: Microscope</vt:lpstr>
      <vt:lpstr>Awkward posture: design solutions</vt:lpstr>
      <vt:lpstr>Contact Stress: Damage to the tissue of the body caused by contact between soft tissue and a hard object. </vt:lpstr>
      <vt:lpstr>Contact Stress solutions</vt:lpstr>
      <vt:lpstr>Forceful exertion occurs when muscles and ligaments are asked to interact with a heavy load.</vt:lpstr>
      <vt:lpstr>Forceful exertion occurs when muscles and ligaments are asked to interact with a heavy load.</vt:lpstr>
      <vt:lpstr>Forceful exertion occurs when muscles and ligaments are asked to interact with a heavy load.</vt:lpstr>
      <vt:lpstr>PowerPoint Presentation</vt:lpstr>
      <vt:lpstr>Repetition</vt:lpstr>
      <vt:lpstr>Forceful exertion and repetition</vt:lpstr>
      <vt:lpstr>Pipetting Repetition, awkward posture, force</vt:lpstr>
      <vt:lpstr>Robotic pipetters Engineering solution to eliminate repetition  </vt:lpstr>
      <vt:lpstr>If  you are not sure what you need, contact EHS ergonomics EHSErgonomics@umich.edu</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 Survival Guide in the Laboratory;  Methods to reduce injury</dc:title>
  <dc:creator>Sarah</dc:creator>
  <cp:lastModifiedBy>Cooney, Sarah</cp:lastModifiedBy>
  <cp:revision>9</cp:revision>
  <dcterms:created xsi:type="dcterms:W3CDTF">2022-07-25T11:47:52Z</dcterms:created>
  <dcterms:modified xsi:type="dcterms:W3CDTF">2023-05-23T13:37:42Z</dcterms:modified>
</cp:coreProperties>
</file>