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67" r:id="rId3"/>
    <p:sldId id="268" r:id="rId4"/>
    <p:sldId id="272" r:id="rId5"/>
    <p:sldId id="353" r:id="rId6"/>
    <p:sldId id="269" r:id="rId7"/>
    <p:sldId id="273" r:id="rId8"/>
    <p:sldId id="274" r:id="rId9"/>
    <p:sldId id="286" r:id="rId10"/>
    <p:sldId id="294" r:id="rId11"/>
    <p:sldId id="356" r:id="rId12"/>
    <p:sldId id="309" r:id="rId13"/>
    <p:sldId id="346" r:id="rId14"/>
    <p:sldId id="348" r:id="rId15"/>
    <p:sldId id="347" r:id="rId16"/>
    <p:sldId id="342" r:id="rId17"/>
    <p:sldId id="359" r:id="rId18"/>
    <p:sldId id="349" r:id="rId19"/>
    <p:sldId id="301" r:id="rId20"/>
    <p:sldId id="355" r:id="rId21"/>
    <p:sldId id="360" r:id="rId22"/>
    <p:sldId id="351" r:id="rId23"/>
    <p:sldId id="341" r:id="rId24"/>
    <p:sldId id="357" r:id="rId25"/>
    <p:sldId id="337" r:id="rId26"/>
    <p:sldId id="338" r:id="rId27"/>
    <p:sldId id="361" r:id="rId28"/>
    <p:sldId id="340" r:id="rId29"/>
  </p:sldIdLst>
  <p:sldSz cx="9144000" cy="6858000" type="screen4x3"/>
  <p:notesSz cx="7023100" cy="93091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ffman, Raquel" initials="RSH" lastIdx="6" clrIdx="0">
    <p:extLst>
      <p:ext uri="{19B8F6BF-5375-455C-9EA6-DF929625EA0E}">
        <p15:presenceInfo xmlns:p15="http://schemas.microsoft.com/office/powerpoint/2012/main" userId="Huffman, Raquel" providerId="None"/>
      </p:ext>
    </p:extLst>
  </p:cmAuthor>
  <p:cmAuthor id="2" name="Penelope Thomas" initials="PT" lastIdx="8" clrIdx="1">
    <p:extLst>
      <p:ext uri="{19B8F6BF-5375-455C-9EA6-DF929625EA0E}">
        <p15:presenceInfo xmlns:p15="http://schemas.microsoft.com/office/powerpoint/2012/main" userId="Penelope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41E42"/>
    <a:srgbClr val="2C1E42"/>
    <a:srgbClr val="17375E"/>
    <a:srgbClr val="EBB700"/>
    <a:srgbClr val="FDF8E8"/>
    <a:srgbClr val="FDFFE8"/>
    <a:srgbClr val="FFFFF3"/>
    <a:srgbClr val="547AB8"/>
    <a:srgbClr val="EE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96395" autoAdjust="0"/>
  </p:normalViewPr>
  <p:slideViewPr>
    <p:cSldViewPr>
      <p:cViewPr varScale="1">
        <p:scale>
          <a:sx n="73" d="100"/>
          <a:sy n="73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A632BD7-5139-4A7A-B3BA-BE9537BB6EAB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FAA7F96-6503-491D-B24F-6AE4CC79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5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876" cy="464818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629" y="0"/>
            <a:ext cx="3043876" cy="464818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EC7B7CD9-68E8-413D-8971-B2855732125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141"/>
            <a:ext cx="5618480" cy="4188141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91"/>
            <a:ext cx="3043876" cy="46481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629" y="8842691"/>
            <a:ext cx="3043876" cy="46481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ACD2625C-28A8-402A-904A-95FDEB41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625C-28A8-402A-904A-95FDEB41B1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8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625C-28A8-402A-904A-95FDEB41B1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0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625C-28A8-402A-904A-95FDEB41B1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2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625C-28A8-402A-904A-95FDEB41B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625C-28A8-402A-904A-95FDEB41B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625C-28A8-402A-904A-95FDEB41B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625C-28A8-402A-904A-95FDEB41B1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Hours of operation:</a:t>
            </a:r>
          </a:p>
          <a:p>
            <a:r>
              <a:rPr lang="en-US" dirty="0" smtClean="0"/>
              <a:t>7:00 am - 4:30 pm, Monday – Friday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Closed: Weekends and official U-M holidays</a:t>
            </a:r>
          </a:p>
          <a:p>
            <a:r>
              <a:rPr lang="en-US" dirty="0" smtClean="0"/>
              <a:t>After hours go to the U-M Emergency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625C-28A8-402A-904A-95FDEB41B1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 of Course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0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 of Course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4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Date of Course Revision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Date of Course Revision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Date of Course Revision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8000"/>
            <a:ext cx="4040188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362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048000"/>
            <a:ext cx="4041775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 of Course Revision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42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Date of Course Revision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 of Course Revision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41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Date of Course Revision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5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Date of Course Revision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6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Date of Course Revision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20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1277211" cy="475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Date of Course Revision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Course Number - Course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4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9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596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of Course Revision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Number - Course Name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5B5-0090-438D-8335-A7DFC90F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 of Course Revision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Course Number - Course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A5B5-0090-438D-8335-A7DFC90F7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74823"/>
            <a:ext cx="9144000" cy="171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69" y="67707"/>
            <a:ext cx="4422061" cy="3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7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 of Course Revision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Course Number - Course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A5B5-0090-438D-8335-A7DFC90F7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" y="446015"/>
            <a:ext cx="9144000" cy="6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connections.umich.edu/employees/work-related-illness-injury/step-on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hs.umich.edu/" TargetMode="External"/><Relationship Id="rId4" Type="http://schemas.openxmlformats.org/officeDocument/2006/relationships/hyperlink" Target="http://hr.umich.edu/mhealthy/programs/occupational/ohs/about/contact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mich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31118"/>
            <a:ext cx="76962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Embedded Laser Safety Training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924800" cy="2590800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>
                <a:solidFill>
                  <a:schemeClr val="tx1"/>
                </a:solidFill>
              </a:rPr>
              <a:t>University of Michigan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Environment, Health &amp; Safety</a:t>
            </a:r>
          </a:p>
          <a:p>
            <a:endParaRPr lang="en-US" sz="5100" dirty="0" smtClean="0">
              <a:solidFill>
                <a:schemeClr val="tx1"/>
              </a:solidFill>
            </a:endParaRPr>
          </a:p>
          <a:p>
            <a:r>
              <a:rPr lang="en-US" b="1" dirty="0"/>
              <a:t>The following information is intended for use of University of Michigan employees and students.  The UM </a:t>
            </a:r>
            <a:r>
              <a:rPr lang="en-US" b="1" dirty="0" smtClean="0"/>
              <a:t>EHS </a:t>
            </a:r>
            <a:r>
              <a:rPr lang="en-US" b="1" dirty="0"/>
              <a:t>Department assumes no liability or responsibility for any non-UM entity using the information - use at your own risk.</a:t>
            </a:r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" y="914400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You must use MS PowerPoint “Slide Show” mode to view this presentation and its animations.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10668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/>
              <a:t>To use a laser beam safely</a:t>
            </a:r>
            <a:r>
              <a:rPr lang="en-US" sz="2800" dirty="0" smtClean="0"/>
              <a:t>, it is important to know: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is the maximum energy/power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is its wavelength (visible, invisible- UV, IR)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 well the laser beam is shielded and controlled so that users and non-target materials are protected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0999" y="4724400"/>
            <a:ext cx="822960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This information has been combined to classify lasers into seven classes.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115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913006"/>
            <a:ext cx="8229600" cy="337641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endParaRPr lang="en-US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6700" b="1" dirty="0" smtClean="0"/>
              <a:t>Class 1 </a:t>
            </a:r>
            <a:r>
              <a:rPr lang="en-US" sz="6700" b="1" i="1" dirty="0" smtClean="0">
                <a:solidFill>
                  <a:schemeClr val="accent2">
                    <a:lumMod val="75000"/>
                  </a:schemeClr>
                </a:solidFill>
              </a:rPr>
              <a:t>– “</a:t>
            </a:r>
            <a:r>
              <a:rPr lang="en-US" sz="6700" i="1" dirty="0" smtClean="0">
                <a:solidFill>
                  <a:schemeClr val="accent2">
                    <a:lumMod val="75000"/>
                  </a:schemeClr>
                </a:solidFill>
              </a:rPr>
              <a:t>Considered incapable of producing damaging radiation levels during operation</a:t>
            </a:r>
            <a:r>
              <a:rPr lang="en-US" sz="2100" dirty="0" smtClean="0"/>
              <a:t>.” 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6000" dirty="0" smtClean="0"/>
              <a:t>Common example is </a:t>
            </a:r>
            <a:r>
              <a:rPr lang="en-US" sz="6000" b="1" dirty="0" smtClean="0"/>
              <a:t>an embedded higher class laser</a:t>
            </a:r>
            <a:r>
              <a:rPr lang="en-US" sz="6000" dirty="0"/>
              <a:t>.</a:t>
            </a:r>
            <a:r>
              <a:rPr lang="en-US" sz="60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1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 smtClean="0"/>
              <a:t>The </a:t>
            </a:r>
            <a:r>
              <a:rPr lang="en-US" sz="4200" b="1" dirty="0" smtClean="0">
                <a:solidFill>
                  <a:srgbClr val="FF0000"/>
                </a:solidFill>
              </a:rPr>
              <a:t>laser beam may be powerful enough to cause serious injury</a:t>
            </a:r>
            <a:r>
              <a:rPr lang="en-US" sz="4200" dirty="0" smtClean="0"/>
              <a:t>, but physical shielding and control mechanisms mean risk of exposure to users, and anything else except the intended target, is minimized</a:t>
            </a:r>
            <a:r>
              <a:rPr lang="en-US" sz="2100" b="1" dirty="0" smtClean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100" b="1" dirty="0"/>
          </a:p>
          <a:p>
            <a:pPr>
              <a:lnSpc>
                <a:spcPct val="120000"/>
              </a:lnSpc>
            </a:pPr>
            <a:endParaRPr lang="en-US" sz="21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100" b="1" dirty="0"/>
          </a:p>
          <a:p>
            <a:pPr>
              <a:lnSpc>
                <a:spcPct val="80000"/>
              </a:lnSpc>
            </a:pPr>
            <a:endParaRPr lang="en-US" sz="2100" b="1" dirty="0" smtClean="0"/>
          </a:p>
          <a:p>
            <a:pPr marL="411480" lvl="1" indent="0">
              <a:lnSpc>
                <a:spcPct val="90000"/>
              </a:lnSpc>
              <a:buNone/>
              <a:defRPr/>
            </a:pPr>
            <a:endParaRPr lang="en-US" sz="2400" b="1" dirty="0"/>
          </a:p>
          <a:p>
            <a:pPr marL="704088" lvl="2" indent="0">
              <a:lnSpc>
                <a:spcPct val="90000"/>
              </a:lnSpc>
              <a:buNone/>
              <a:defRPr/>
            </a:pPr>
            <a:endParaRPr lang="en-US" b="1" dirty="0"/>
          </a:p>
          <a:p>
            <a:pPr>
              <a:lnSpc>
                <a:spcPct val="80000"/>
              </a:lnSpc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" y="1066800"/>
            <a:ext cx="8229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lower the number, the less overall risk, </a:t>
            </a:r>
          </a:p>
          <a:p>
            <a:r>
              <a:rPr lang="en-US" sz="2400" dirty="0" smtClean="0"/>
              <a:t>if the equipment is used correctly/maintained properly.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" y="528942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this reason, specialized personal protective equipment is not usually required.  Check with your Lab Director to be sure.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229600" cy="583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Class 1M </a:t>
            </a:r>
            <a:r>
              <a:rPr lang="en-US" dirty="0"/>
              <a:t>– A Class 1 system with magnifying optics.  Example is a communication fiber optics system</a:t>
            </a:r>
            <a:r>
              <a:rPr lang="en-US" sz="1400" b="1" dirty="0"/>
              <a:t>.</a:t>
            </a:r>
          </a:p>
          <a:p>
            <a:pPr>
              <a:lnSpc>
                <a:spcPct val="120000"/>
              </a:lnSpc>
            </a:pPr>
            <a:endParaRPr lang="en-US" sz="1400" b="1" dirty="0"/>
          </a:p>
          <a:p>
            <a:pPr>
              <a:lnSpc>
                <a:spcPct val="120000"/>
              </a:lnSpc>
            </a:pPr>
            <a:r>
              <a:rPr lang="en-US" b="1" dirty="0"/>
              <a:t>Class 2 </a:t>
            </a:r>
            <a:r>
              <a:rPr lang="en-US" dirty="0" smtClean="0"/>
              <a:t>–Eyes </a:t>
            </a:r>
            <a:r>
              <a:rPr lang="en-US" dirty="0"/>
              <a:t>are protected because of the natural blinking response</a:t>
            </a:r>
            <a:r>
              <a:rPr lang="en-US" dirty="0" smtClean="0"/>
              <a:t>.  </a:t>
            </a:r>
            <a:r>
              <a:rPr lang="en-US" dirty="0"/>
              <a:t>Example is a </a:t>
            </a:r>
            <a:r>
              <a:rPr lang="en-US" dirty="0" smtClean="0"/>
              <a:t>supermarket </a:t>
            </a:r>
            <a:r>
              <a:rPr lang="en-US" dirty="0"/>
              <a:t>bar </a:t>
            </a:r>
            <a:r>
              <a:rPr lang="en-US" dirty="0" smtClean="0"/>
              <a:t>scanner. 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Class 2M </a:t>
            </a:r>
            <a:r>
              <a:rPr lang="en-US" dirty="0"/>
              <a:t>-  A Class 2 laser with optical aid.  Example is a construction industry laser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Class </a:t>
            </a:r>
            <a:r>
              <a:rPr lang="en-US" b="1" dirty="0"/>
              <a:t>3R </a:t>
            </a:r>
            <a:r>
              <a:rPr lang="en-US" dirty="0" smtClean="0"/>
              <a:t>– Most laser pointers.  Typically </a:t>
            </a:r>
            <a:r>
              <a:rPr lang="en-US" dirty="0"/>
              <a:t>the red dot used in a laser cutter to line up </a:t>
            </a:r>
            <a:r>
              <a:rPr lang="en-US" dirty="0" smtClean="0"/>
              <a:t>material. </a:t>
            </a:r>
            <a:r>
              <a:rPr lang="en-US" dirty="0"/>
              <a:t>Eye may be protected using  natural blinking response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 smtClean="0"/>
              <a:t>Class </a:t>
            </a:r>
            <a:r>
              <a:rPr lang="en-US" b="1" dirty="0"/>
              <a:t>3B </a:t>
            </a:r>
            <a:r>
              <a:rPr lang="en-US" dirty="0" smtClean="0"/>
              <a:t>- </a:t>
            </a:r>
            <a:r>
              <a:rPr lang="en-US" b="1" dirty="0" smtClean="0">
                <a:solidFill>
                  <a:srgbClr val="FF0000"/>
                </a:solidFill>
              </a:rPr>
              <a:t>These </a:t>
            </a:r>
            <a:r>
              <a:rPr lang="en-US" b="1" dirty="0">
                <a:solidFill>
                  <a:srgbClr val="FF0000"/>
                </a:solidFill>
              </a:rPr>
              <a:t>can be hazardous under direct and </a:t>
            </a:r>
            <a:r>
              <a:rPr lang="en-US" b="1" dirty="0" smtClean="0">
                <a:solidFill>
                  <a:srgbClr val="FF0000"/>
                </a:solidFill>
              </a:rPr>
              <a:t>specular reflection </a:t>
            </a:r>
            <a:r>
              <a:rPr lang="en-US" b="1" dirty="0">
                <a:solidFill>
                  <a:srgbClr val="FF0000"/>
                </a:solidFill>
              </a:rPr>
              <a:t>viewing. </a:t>
            </a:r>
            <a:r>
              <a:rPr lang="en-US" dirty="0"/>
              <a:t> Diffusive reflection and fire are </a:t>
            </a:r>
            <a:r>
              <a:rPr lang="en-US" dirty="0" smtClean="0"/>
              <a:t>not normally a hazard with Class 3B.  Many embedded systems contain Class 3B lasers, but these systems have shielding and interlocks to prevent direct viewing of the beam.</a:t>
            </a:r>
            <a:endParaRPr lang="en-US" dirty="0"/>
          </a:p>
          <a:p>
            <a:pPr marL="400050" lvl="1" indent="0">
              <a:lnSpc>
                <a:spcPct val="80000"/>
              </a:lnSpc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Class 4</a:t>
            </a:r>
            <a:r>
              <a:rPr lang="en-US" dirty="0" smtClean="0"/>
              <a:t> – Laser inside a </a:t>
            </a:r>
            <a:r>
              <a:rPr lang="en-US" b="1" dirty="0" smtClean="0"/>
              <a:t>laser cutter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a high powered laser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FF0000"/>
                </a:solidFill>
              </a:rPr>
              <a:t>Both </a:t>
            </a:r>
            <a:r>
              <a:rPr lang="en-US" b="1" dirty="0">
                <a:solidFill>
                  <a:srgbClr val="FF0000"/>
                </a:solidFill>
              </a:rPr>
              <a:t>direct and scattered (diffuse) beams can cause eye and skin </a:t>
            </a:r>
            <a:r>
              <a:rPr lang="en-US" b="1" dirty="0" smtClean="0">
                <a:solidFill>
                  <a:srgbClr val="FF0000"/>
                </a:solidFill>
              </a:rPr>
              <a:t>damage. </a:t>
            </a:r>
            <a:r>
              <a:rPr lang="en-US" b="1" dirty="0" smtClean="0"/>
              <a:t>Do not override interlock.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34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 these pieces of equipment may contain</a:t>
            </a:r>
          </a:p>
          <a:p>
            <a:r>
              <a:rPr lang="en-US" sz="3600" b="1" dirty="0" smtClean="0"/>
              <a:t>“embedded’ lasers</a:t>
            </a:r>
            <a:r>
              <a:rPr lang="en-US" sz="3600" dirty="0" smtClean="0"/>
              <a:t>: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Confocals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TIRF microscopes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Two-photon microscopes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Cytometers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Mass Spectrometers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Laser Cutters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58" y="1066800"/>
            <a:ext cx="861453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‘Embedded’ lasers are </a:t>
            </a:r>
            <a:r>
              <a:rPr lang="en-US" sz="3200" b="1" dirty="0" smtClean="0"/>
              <a:t>completely enclosed </a:t>
            </a:r>
            <a:r>
              <a:rPr lang="en-US" sz="3200" dirty="0" smtClean="0"/>
              <a:t>in a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olid casing.  In </a:t>
            </a:r>
            <a:r>
              <a:rPr lang="en-US" sz="3200" dirty="0" err="1" smtClean="0"/>
              <a:t>confocals</a:t>
            </a:r>
            <a:r>
              <a:rPr lang="en-US" sz="3200" dirty="0" smtClean="0"/>
              <a:t> and other microscopes </a:t>
            </a:r>
          </a:p>
          <a:p>
            <a:r>
              <a:rPr lang="en-US" sz="3200" dirty="0" smtClean="0"/>
              <a:t>containing lasers,  their beams travel along optical 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ables to site of use.</a:t>
            </a:r>
          </a:p>
          <a:p>
            <a:endParaRPr lang="en-US" sz="3200" dirty="0" smtClean="0"/>
          </a:p>
          <a:p>
            <a:r>
              <a:rPr lang="en-US" sz="3200" dirty="0" smtClean="0"/>
              <a:t>These systems also have interlocks to prevent </a:t>
            </a:r>
          </a:p>
          <a:p>
            <a:r>
              <a:rPr lang="en-US" sz="3200" dirty="0" smtClean="0"/>
              <a:t>accidental exposure to a beam.  If interlocks are 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ypassed, injury or exposure may occur.</a:t>
            </a:r>
          </a:p>
          <a:p>
            <a:endParaRPr lang="en-US" sz="3200" dirty="0" smtClean="0"/>
          </a:p>
          <a:p>
            <a:r>
              <a:rPr lang="en-US" sz="3200" dirty="0" smtClean="0"/>
              <a:t>There is still </a:t>
            </a:r>
            <a:r>
              <a:rPr lang="en-US" sz="3200" b="1" dirty="0" smtClean="0">
                <a:solidFill>
                  <a:srgbClr val="FF0000"/>
                </a:solidFill>
              </a:rPr>
              <a:t>risk of exposure and injury </a:t>
            </a:r>
            <a:r>
              <a:rPr lang="en-US" sz="3200" dirty="0" smtClean="0"/>
              <a:t>if the </a:t>
            </a:r>
          </a:p>
          <a:p>
            <a:r>
              <a:rPr lang="en-US" sz="3200" dirty="0" smtClean="0"/>
              <a:t>casing/cables are damaged or removed.</a:t>
            </a:r>
          </a:p>
        </p:txBody>
      </p:sp>
    </p:spTree>
    <p:extLst>
      <p:ext uri="{BB962C8B-B14F-4D97-AF65-F5344CB8AC3E}">
        <p14:creationId xmlns:p14="http://schemas.microsoft.com/office/powerpoint/2010/main" val="5997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91" y="2170209"/>
            <a:ext cx="3810000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2172" y="872491"/>
            <a:ext cx="7095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Engineering </a:t>
            </a:r>
            <a:r>
              <a:rPr lang="en-US" sz="4000" dirty="0"/>
              <a:t>Control</a:t>
            </a:r>
            <a:r>
              <a:rPr lang="en-US" sz="4400" dirty="0"/>
              <a:t> Measures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4391" y="1641932"/>
            <a:ext cx="3531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Protective Housings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027709"/>
            <a:ext cx="8229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Confocal with laser and fiber optic cables.  Head </a:t>
            </a:r>
          </a:p>
          <a:p>
            <a:r>
              <a:rPr lang="en-US" sz="2800" dirty="0" smtClean="0"/>
              <a:t>pivots back and interlock prevents direct viewing of </a:t>
            </a:r>
          </a:p>
          <a:p>
            <a:r>
              <a:rPr lang="en-US" sz="2800" dirty="0" smtClean="0"/>
              <a:t>laser beam if instrument is 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43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9" y="1520310"/>
            <a:ext cx="4800600" cy="3600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120761"/>
            <a:ext cx="8229600" cy="15086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Laser cutter with high power laser.  Laser beam that cuts is invisible. Red dot is Class 3R like a laser pointer.  </a:t>
            </a:r>
          </a:p>
          <a:p>
            <a:r>
              <a:rPr lang="en-US" sz="2400" dirty="0" smtClean="0"/>
              <a:t>If panel on top or in front is opened during operation, </a:t>
            </a:r>
          </a:p>
          <a:p>
            <a:r>
              <a:rPr lang="en-US" sz="2400" dirty="0" smtClean="0"/>
              <a:t>interlocks should shut the device down.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01656" y="848283"/>
            <a:ext cx="6571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Engineering</a:t>
            </a:r>
            <a:r>
              <a:rPr lang="en-US" sz="2800" dirty="0" smtClean="0"/>
              <a:t> </a:t>
            </a:r>
            <a:r>
              <a:rPr lang="en-US" sz="4000" dirty="0" smtClean="0"/>
              <a:t>Control- Interlocks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20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380" y="997763"/>
            <a:ext cx="7672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Therefore to minimize risk of injury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391" y="1705649"/>
            <a:ext cx="8229600" cy="3416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Never</a:t>
            </a:r>
            <a:r>
              <a:rPr lang="en-US" sz="2800" b="1" dirty="0" smtClean="0"/>
              <a:t> </a:t>
            </a:r>
            <a:r>
              <a:rPr lang="en-US" sz="2800" dirty="0" smtClean="0"/>
              <a:t>try to see inside, break or remove any casing, </a:t>
            </a:r>
          </a:p>
          <a:p>
            <a:r>
              <a:rPr lang="en-US" sz="2800" dirty="0" smtClean="0"/>
              <a:t>or expose the lasers or laser beams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Never</a:t>
            </a:r>
            <a:r>
              <a:rPr lang="en-US" sz="2800" dirty="0"/>
              <a:t> try to override an interlock </a:t>
            </a:r>
            <a:r>
              <a:rPr lang="en-US" sz="2800" dirty="0" smtClean="0"/>
              <a:t>mechanism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Never</a:t>
            </a:r>
            <a:r>
              <a:rPr lang="en-US" sz="2800" dirty="0"/>
              <a:t> let untrained people use the equipment</a:t>
            </a:r>
          </a:p>
          <a:p>
            <a:r>
              <a:rPr lang="en-US" sz="2800" b="1" dirty="0"/>
              <a:t>If you think there is something wrong with a laser or </a:t>
            </a:r>
            <a:r>
              <a:rPr lang="en-US" sz="2800" b="1" dirty="0" smtClean="0"/>
              <a:t>interlock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00B050"/>
                </a:solidFill>
              </a:rPr>
              <a:t>report </a:t>
            </a:r>
            <a:r>
              <a:rPr lang="en-US" sz="2800" b="1" dirty="0">
                <a:solidFill>
                  <a:srgbClr val="00B050"/>
                </a:solidFill>
              </a:rPr>
              <a:t>it to your Lab Director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9150" y="5302769"/>
            <a:ext cx="822960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/>
              <a:t>O</a:t>
            </a:r>
            <a:r>
              <a:rPr lang="en-US" sz="2800" b="1" dirty="0" smtClean="0"/>
              <a:t>nly </a:t>
            </a:r>
            <a:r>
              <a:rPr lang="en-US" sz="3200" b="1" u="sng" dirty="0" smtClean="0">
                <a:solidFill>
                  <a:schemeClr val="tx2"/>
                </a:solidFill>
              </a:rPr>
              <a:t>specialized laser </a:t>
            </a:r>
            <a:r>
              <a:rPr lang="en-US" sz="3200" b="1" u="sng" dirty="0">
                <a:solidFill>
                  <a:schemeClr val="tx2"/>
                </a:solidFill>
              </a:rPr>
              <a:t>personnel </a:t>
            </a:r>
            <a:r>
              <a:rPr lang="en-US" sz="2400" b="1" dirty="0"/>
              <a:t>from </a:t>
            </a:r>
            <a:r>
              <a:rPr lang="en-US" sz="2400" b="1" dirty="0" smtClean="0"/>
              <a:t>laser manufacturer may repair, or service embedded laser equipment.</a:t>
            </a:r>
            <a:endParaRPr lang="en-US" sz="2400" dirty="0" smtClean="0"/>
          </a:p>
          <a:p>
            <a:r>
              <a:rPr lang="en-US" sz="2400" b="1" dirty="0" smtClean="0"/>
              <a:t> 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8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Electrical Hazard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More than a dozen </a:t>
            </a:r>
            <a:r>
              <a:rPr lang="en-US" b="1" dirty="0" smtClean="0">
                <a:solidFill>
                  <a:srgbClr val="FF0000"/>
                </a:solidFill>
              </a:rPr>
              <a:t>fatal electrocutions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laser-related </a:t>
            </a:r>
            <a:r>
              <a:rPr lang="en-US" b="1" dirty="0">
                <a:solidFill>
                  <a:srgbClr val="FF0000"/>
                </a:solidFill>
              </a:rPr>
              <a:t>accidents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have been reported in America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principal </a:t>
            </a:r>
            <a:r>
              <a:rPr lang="en-US" dirty="0"/>
              <a:t>factors influencing the accidents in order of their frequencies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FF0000"/>
                </a:solidFill>
              </a:rPr>
              <a:t>user-related: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1050" b="1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F</a:t>
            </a:r>
            <a:r>
              <a:rPr lang="en-US" dirty="0" smtClean="0"/>
              <a:t>atigue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H</a:t>
            </a:r>
            <a:r>
              <a:rPr lang="en-US" dirty="0" smtClean="0"/>
              <a:t>unger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M</a:t>
            </a:r>
            <a:r>
              <a:rPr lang="en-US" dirty="0" smtClean="0"/>
              <a:t>edication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A</a:t>
            </a:r>
            <a:r>
              <a:rPr lang="en-US" dirty="0" smtClean="0"/>
              <a:t>lcohol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D</a:t>
            </a:r>
            <a:r>
              <a:rPr lang="en-US" dirty="0" smtClean="0"/>
              <a:t>rug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0231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Stay healthy to stay safe!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0624" y="4876800"/>
            <a:ext cx="3643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These are your responsibility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Do not continue to use equipment if </a:t>
            </a:r>
          </a:p>
          <a:p>
            <a:r>
              <a:rPr lang="en-US" dirty="0"/>
              <a:t>y</a:t>
            </a:r>
            <a:r>
              <a:rPr lang="en-US" dirty="0" smtClean="0"/>
              <a:t>ou have problems with these!</a:t>
            </a:r>
          </a:p>
        </p:txBody>
      </p:sp>
    </p:spTree>
    <p:extLst>
      <p:ext uri="{BB962C8B-B14F-4D97-AF65-F5344CB8AC3E}">
        <p14:creationId xmlns:p14="http://schemas.microsoft.com/office/powerpoint/2010/main" val="37083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28" y="1046652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work safely with lasers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3892" y="1898266"/>
            <a:ext cx="8229600" cy="2216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Understand how to use specific equipment that includes lasers</a:t>
            </a:r>
          </a:p>
          <a:p>
            <a:r>
              <a:rPr lang="en-US" sz="2400" dirty="0"/>
              <a:t>2.  </a:t>
            </a:r>
            <a:r>
              <a:rPr lang="en-US" sz="2400" b="1" dirty="0">
                <a:solidFill>
                  <a:srgbClr val="00B050"/>
                </a:solidFill>
              </a:rPr>
              <a:t>Have training to understand 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you must </a:t>
            </a:r>
            <a:r>
              <a:rPr lang="en-US" sz="2400" dirty="0" smtClean="0"/>
              <a:t>do</a:t>
            </a:r>
          </a:p>
          <a:p>
            <a:pPr marL="341313"/>
            <a:r>
              <a:rPr lang="en-US" sz="2400" i="1" dirty="0" smtClean="0"/>
              <a:t>and</a:t>
            </a:r>
            <a:r>
              <a:rPr lang="en-US" sz="2400" dirty="0" smtClean="0"/>
              <a:t> </a:t>
            </a:r>
            <a:endParaRPr lang="en-US" sz="2400" dirty="0"/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you must </a:t>
            </a:r>
            <a:r>
              <a:rPr lang="en-US" sz="2400" b="1" i="1" dirty="0"/>
              <a:t>not</a:t>
            </a:r>
            <a:r>
              <a:rPr lang="en-US" sz="2400" b="1" dirty="0"/>
              <a:t> do to stay </a:t>
            </a:r>
            <a:r>
              <a:rPr lang="en-US" sz="2400" b="1" dirty="0" smtClean="0"/>
              <a:t>safe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4128" y="4741167"/>
            <a:ext cx="8288103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3. </a:t>
            </a:r>
            <a:r>
              <a:rPr lang="en-US" sz="2400" b="1" dirty="0" smtClean="0">
                <a:solidFill>
                  <a:srgbClr val="00B050"/>
                </a:solidFill>
              </a:rPr>
              <a:t>Know how to get help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the equipment isn’t working properly (in any way)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there might be a problem with laser, interlock, or </a:t>
            </a:r>
            <a:r>
              <a:rPr lang="en-US" sz="2400" dirty="0" smtClean="0"/>
              <a:t>protective cover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there is an injury or potential injury </a:t>
            </a:r>
            <a:r>
              <a:rPr lang="en-US" sz="2400" dirty="0" smtClean="0"/>
              <a:t>situation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68969" y="4155791"/>
            <a:ext cx="540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 the Laser ‘Safe operating procedure’ for your lab!</a:t>
            </a:r>
          </a:p>
          <a:p>
            <a:r>
              <a:rPr lang="en-US" b="1" dirty="0" smtClean="0"/>
              <a:t>Make sure your work place is properly labelled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04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Embedded Laser Safety Basic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Self-Study </a:t>
            </a:r>
            <a:r>
              <a:rPr lang="en-US" dirty="0"/>
              <a:t>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online ‘embedded laser </a:t>
            </a:r>
            <a:r>
              <a:rPr lang="en-US" dirty="0"/>
              <a:t>safety </a:t>
            </a:r>
            <a:r>
              <a:rPr lang="en-US" dirty="0" smtClean="0"/>
              <a:t>training’ </a:t>
            </a:r>
            <a:r>
              <a:rPr lang="en-US" dirty="0"/>
              <a:t>is </a:t>
            </a:r>
            <a:r>
              <a:rPr lang="en-US" dirty="0" smtClean="0"/>
              <a:t>only a </a:t>
            </a:r>
            <a:r>
              <a:rPr lang="en-US" i="1" dirty="0" smtClean="0"/>
              <a:t>part</a:t>
            </a:r>
            <a:r>
              <a:rPr lang="en-US" dirty="0" smtClean="0"/>
              <a:t> of the training </a:t>
            </a:r>
            <a:r>
              <a:rPr lang="en-US" dirty="0"/>
              <a:t>requirements.  </a:t>
            </a:r>
          </a:p>
          <a:p>
            <a:r>
              <a:rPr lang="en-US" dirty="0" smtClean="0"/>
              <a:t>Lab Director (LD) must also deliver </a:t>
            </a:r>
            <a:r>
              <a:rPr lang="en-US" dirty="0"/>
              <a:t>lab/device </a:t>
            </a:r>
            <a:r>
              <a:rPr lang="en-US" dirty="0" smtClean="0"/>
              <a:t>-specific </a:t>
            </a:r>
            <a:r>
              <a:rPr lang="en-US" dirty="0"/>
              <a:t>instruction to each </a:t>
            </a:r>
            <a:r>
              <a:rPr lang="en-US" dirty="0" smtClean="0"/>
              <a:t>user</a:t>
            </a:r>
            <a:r>
              <a:rPr lang="en-US" dirty="0"/>
              <a:t>.</a:t>
            </a:r>
          </a:p>
          <a:p>
            <a:r>
              <a:rPr lang="en-US" dirty="0"/>
              <a:t>Records of that instruction must be kept by the </a:t>
            </a:r>
            <a:r>
              <a:rPr lang="en-US" dirty="0" smtClean="0"/>
              <a:t>LD and made available upon request.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Operating Procedure (SOP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229600" cy="45243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A concise document that gives safety instructions specific to the laser and </a:t>
            </a:r>
            <a:r>
              <a:rPr lang="en-US" sz="2400" dirty="0" smtClean="0"/>
              <a:t>associated equipment</a:t>
            </a:r>
            <a:r>
              <a:rPr lang="en-US" sz="2400" dirty="0"/>
              <a:t>.</a:t>
            </a:r>
          </a:p>
          <a:p>
            <a:pPr lvl="2"/>
            <a:r>
              <a:rPr lang="en-US" sz="2800" dirty="0"/>
              <a:t>It should include: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System </a:t>
            </a:r>
            <a:r>
              <a:rPr lang="en-US" sz="2800" dirty="0" smtClean="0"/>
              <a:t>Description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Eye</a:t>
            </a:r>
            <a:r>
              <a:rPr lang="en-US" sz="2800" dirty="0"/>
              <a:t>, Skin and </a:t>
            </a:r>
            <a:r>
              <a:rPr lang="en-US" sz="2400" dirty="0"/>
              <a:t>Non-beam </a:t>
            </a:r>
            <a:r>
              <a:rPr lang="en-US" sz="2400" dirty="0" smtClean="0"/>
              <a:t>Hazards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Control </a:t>
            </a:r>
            <a:r>
              <a:rPr lang="en-US" sz="2400" dirty="0"/>
              <a:t>Measures and Emergency </a:t>
            </a:r>
            <a:r>
              <a:rPr lang="en-US" sz="2400" dirty="0" smtClean="0"/>
              <a:t>Procedures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Training Requirements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List of Approved </a:t>
            </a:r>
            <a:r>
              <a:rPr lang="en-US" sz="2400" dirty="0"/>
              <a:t>Personnel</a:t>
            </a:r>
          </a:p>
          <a:p>
            <a:pPr lvl="3"/>
            <a:endParaRPr lang="en-US" sz="2400" dirty="0"/>
          </a:p>
          <a:p>
            <a:pPr marL="285750" indent="-285750"/>
            <a:r>
              <a:rPr lang="en-US" sz="2400" dirty="0">
                <a:solidFill>
                  <a:srgbClr val="00B050"/>
                </a:solidFill>
              </a:rPr>
              <a:t>Let your Lab Director know if you think any information </a:t>
            </a:r>
            <a:r>
              <a:rPr lang="en-US" sz="2400" dirty="0" smtClean="0">
                <a:solidFill>
                  <a:srgbClr val="00B050"/>
                </a:solidFill>
              </a:rPr>
              <a:t>is missing </a:t>
            </a:r>
            <a:r>
              <a:rPr lang="en-US" sz="2400" dirty="0">
                <a:solidFill>
                  <a:srgbClr val="00B050"/>
                </a:solidFill>
              </a:rPr>
              <a:t>or needs updating </a:t>
            </a:r>
          </a:p>
        </p:txBody>
      </p:sp>
    </p:spTree>
    <p:extLst>
      <p:ext uri="{BB962C8B-B14F-4D97-AF65-F5344CB8AC3E}">
        <p14:creationId xmlns:p14="http://schemas.microsoft.com/office/powerpoint/2010/main" val="39826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3064"/>
            <a:ext cx="5351930" cy="41355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726534"/>
            <a:ext cx="8229600" cy="1143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/>
              <a:t>Important ways to ensure everyone is protected from laser-related injuries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65059" y="1981200"/>
            <a:ext cx="329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Prominent door signs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280767" y="5645316"/>
            <a:ext cx="2665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sure these details</a:t>
            </a:r>
          </a:p>
          <a:p>
            <a:r>
              <a:rPr lang="en-US" dirty="0"/>
              <a:t>a</a:t>
            </a:r>
            <a:r>
              <a:rPr lang="en-US" dirty="0" smtClean="0"/>
              <a:t>re filled in, you may need</a:t>
            </a:r>
          </a:p>
          <a:p>
            <a:r>
              <a:rPr lang="en-US" dirty="0"/>
              <a:t>t</a:t>
            </a:r>
            <a:r>
              <a:rPr lang="en-US" dirty="0" smtClean="0"/>
              <a:t>o use them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895600"/>
            <a:ext cx="24256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with your Lab</a:t>
            </a:r>
          </a:p>
          <a:p>
            <a:r>
              <a:rPr lang="en-US" dirty="0" smtClean="0"/>
              <a:t>Director/EHS Laser</a:t>
            </a:r>
          </a:p>
          <a:p>
            <a:r>
              <a:rPr lang="en-US" dirty="0" smtClean="0"/>
              <a:t>Safety Officer that</a:t>
            </a:r>
          </a:p>
          <a:p>
            <a:r>
              <a:rPr lang="en-US" dirty="0"/>
              <a:t>y</a:t>
            </a:r>
            <a:r>
              <a:rPr lang="en-US" dirty="0" smtClean="0"/>
              <a:t>our workplace has the </a:t>
            </a:r>
          </a:p>
          <a:p>
            <a:r>
              <a:rPr lang="en-US" dirty="0" smtClean="0"/>
              <a:t>correct signage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05" y="2699266"/>
            <a:ext cx="5562600" cy="4086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465" y="2329934"/>
            <a:ext cx="835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when an embedded laser is being aligned, repaired or serviced by qualified experts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157" y="838200"/>
            <a:ext cx="84993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 the laser beam may be exposed, </a:t>
            </a:r>
          </a:p>
          <a:p>
            <a:r>
              <a:rPr lang="en-US" sz="3200" dirty="0" smtClean="0"/>
              <a:t>everyone must be warned not to enter the room!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05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2296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Embedded laser equipment has been designed to reduce the risk of direct laser beam-related injury to an minimum.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8229600" cy="40626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However, if you think you have been exposed to the laser beam/are injured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Evacuate the room and shut the door,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Tell others not to enter and why so that the room can be labelled as potentially dangerous.  Inform EHS.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 help with going to the emergency room/occupational health if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Fill out an accident report or help lab manager or lab director to do so.</a:t>
            </a: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61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23164" y="4496136"/>
            <a:ext cx="822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n-lt"/>
                <a:cs typeface="Arial" pitchFamily="34" charset="0"/>
              </a:rPr>
              <a:t>If injured, </a:t>
            </a:r>
            <a:r>
              <a:rPr lang="en-US" dirty="0">
                <a:latin typeface="+mn-lt"/>
                <a:cs typeface="Arial" pitchFamily="34" charset="0"/>
              </a:rPr>
              <a:t>notify </a:t>
            </a:r>
            <a:r>
              <a:rPr lang="en-US" dirty="0" smtClean="0">
                <a:latin typeface="+mn-lt"/>
                <a:cs typeface="Arial" pitchFamily="34" charset="0"/>
              </a:rPr>
              <a:t>your advisor </a:t>
            </a:r>
            <a:r>
              <a:rPr lang="en-US" dirty="0">
                <a:latin typeface="+mn-lt"/>
                <a:cs typeface="Arial" pitchFamily="34" charset="0"/>
              </a:rPr>
              <a:t>and </a:t>
            </a:r>
            <a:r>
              <a:rPr lang="en-US" b="1" u="sn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you must </a:t>
            </a:r>
            <a:r>
              <a:rPr lang="en-US" dirty="0" smtClean="0">
                <a:latin typeface="+mn-lt"/>
                <a:cs typeface="Arial" pitchFamily="34" charset="0"/>
              </a:rPr>
              <a:t>complete </a:t>
            </a:r>
            <a:r>
              <a:rPr lang="en-US" dirty="0">
                <a:latin typeface="+mn-lt"/>
                <a:cs typeface="Arial" pitchFamily="34" charset="0"/>
              </a:rPr>
              <a:t>the </a:t>
            </a:r>
            <a:r>
              <a:rPr lang="en-US" dirty="0" smtClean="0">
                <a:latin typeface="+mn-lt"/>
                <a:cs typeface="Arial" pitchFamily="34" charset="0"/>
              </a:rPr>
              <a:t>Work Connections </a:t>
            </a:r>
            <a:r>
              <a:rPr lang="en-US" dirty="0">
                <a:latin typeface="+mn-lt"/>
                <a:cs typeface="Arial" pitchFamily="34" charset="0"/>
              </a:rPr>
              <a:t>Illness/Injury Report Form </a:t>
            </a:r>
            <a:r>
              <a:rPr lang="en-US" dirty="0">
                <a:solidFill>
                  <a:srgbClr val="0066FF"/>
                </a:solidFill>
                <a:latin typeface="+mn-lt"/>
                <a:cs typeface="Arial" pitchFamily="34" charset="0"/>
                <a:hlinkClick r:id="rId3"/>
              </a:rPr>
              <a:t>http://www.workconnections.umich.edu/employees/work-related-illness-injury/step-one</a:t>
            </a:r>
            <a:r>
              <a:rPr lang="en-US" dirty="0" smtClean="0">
                <a:solidFill>
                  <a:srgbClr val="0066FF"/>
                </a:solidFill>
                <a:latin typeface="+mn-lt"/>
                <a:cs typeface="Arial" pitchFamily="34" charset="0"/>
                <a:hlinkClick r:id="rId3"/>
              </a:rPr>
              <a:t>/</a:t>
            </a:r>
            <a:endParaRPr lang="en-US" dirty="0" smtClean="0">
              <a:solidFill>
                <a:srgbClr val="0066FF"/>
              </a:solidFill>
              <a:latin typeface="+mn-lt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n-lt"/>
                <a:cs typeface="Arial" pitchFamily="34" charset="0"/>
              </a:rPr>
              <a:t>If you do not fill out this form, you will be billed directly.</a:t>
            </a:r>
            <a:endParaRPr lang="en-US" sz="22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549" y="1679980"/>
            <a:ext cx="8229600" cy="28161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dirty="0"/>
              <a:t>If </a:t>
            </a:r>
            <a:r>
              <a:rPr lang="en-US" sz="2400" dirty="0" smtClean="0"/>
              <a:t>it is </a:t>
            </a:r>
            <a:r>
              <a:rPr lang="en-US" sz="2400" dirty="0"/>
              <a:t>an </a:t>
            </a:r>
            <a:r>
              <a:rPr lang="en-US" sz="2400" dirty="0" smtClean="0"/>
              <a:t>emergency, </a:t>
            </a:r>
            <a:r>
              <a:rPr lang="en-US" sz="2400" dirty="0"/>
              <a:t>go to </a:t>
            </a:r>
            <a:r>
              <a:rPr lang="en-US" sz="2400" dirty="0" smtClean="0"/>
              <a:t>the U-M Hospital System Emergency Room (UMHS - ER). </a:t>
            </a:r>
          </a:p>
          <a:p>
            <a:endParaRPr lang="en-US" sz="1400" dirty="0" smtClean="0"/>
          </a:p>
          <a:p>
            <a:r>
              <a:rPr lang="en-US" sz="2400" b="1" u="sng" dirty="0" smtClean="0"/>
              <a:t>For non-emergency treatment: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Employees of U-M should go to </a:t>
            </a:r>
            <a:r>
              <a:rPr lang="en-US" sz="2400" dirty="0" smtClean="0">
                <a:hlinkClick r:id="rId4"/>
              </a:rPr>
              <a:t>Occupational Health Services</a:t>
            </a:r>
            <a:r>
              <a:rPr lang="en-US" sz="2400" dirty="0" smtClean="0"/>
              <a:t>, Monday – Friday from 7:00 am – 4:30 pm; after hours or on weekends go to the UMHS – 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Students of U-M </a:t>
            </a:r>
            <a:r>
              <a:rPr lang="en-US" sz="2400" dirty="0"/>
              <a:t>should go to </a:t>
            </a:r>
            <a:r>
              <a:rPr lang="en-US" sz="2400" dirty="0">
                <a:hlinkClick r:id="rId5"/>
              </a:rPr>
              <a:t>University Health Services</a:t>
            </a:r>
            <a:r>
              <a:rPr lang="en-US" sz="2400" dirty="0" smtClean="0"/>
              <a:t>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3164" y="84178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I Do in an Emergency?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1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61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U-M Occupational Health Services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2107" b="9977"/>
          <a:stretch/>
        </p:blipFill>
        <p:spPr bwMode="auto">
          <a:xfrm>
            <a:off x="386439" y="2194677"/>
            <a:ext cx="4553527" cy="337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800600" y="5105400"/>
            <a:ext cx="4279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For evenings/weekends/holidays, please use the UMHS </a:t>
            </a:r>
            <a:r>
              <a:rPr lang="en-US" sz="2000" dirty="0"/>
              <a:t>Emergency </a:t>
            </a:r>
            <a:r>
              <a:rPr lang="en-US" sz="2000" dirty="0" smtClean="0"/>
              <a:t>room.</a:t>
            </a:r>
            <a:endParaRPr lang="en-US" sz="2000" dirty="0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5015163" y="186971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+mn-lt"/>
                <a:cs typeface="Times New Roman" pitchFamily="18" charset="0"/>
              </a:rPr>
              <a:t>7:00 </a:t>
            </a:r>
            <a:r>
              <a:rPr lang="en-US" sz="2000" dirty="0">
                <a:latin typeface="+mn-lt"/>
                <a:cs typeface="Times New Roman" pitchFamily="18" charset="0"/>
              </a:rPr>
              <a:t>am – 4:30 pm </a:t>
            </a:r>
          </a:p>
          <a:p>
            <a:pPr algn="ctr" eaLnBrk="1" hangingPunct="1"/>
            <a:r>
              <a:rPr lang="en-US" sz="2000" dirty="0">
                <a:latin typeface="+mn-lt"/>
                <a:cs typeface="Times New Roman" pitchFamily="18" charset="0"/>
              </a:rPr>
              <a:t>Monday - Friday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2718183"/>
            <a:ext cx="34149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C380 Med Inn Building</a:t>
            </a:r>
            <a:br>
              <a:rPr lang="en-US" sz="2000" dirty="0"/>
            </a:br>
            <a:r>
              <a:rPr lang="en-US" sz="2000" dirty="0"/>
              <a:t>University of Michigan Hospitals</a:t>
            </a:r>
            <a:br>
              <a:rPr lang="en-US" sz="2000" dirty="0"/>
            </a:br>
            <a:r>
              <a:rPr lang="en-US" sz="2000" dirty="0"/>
              <a:t>1500 E. Medical Center Drive</a:t>
            </a:r>
            <a:br>
              <a:rPr lang="en-US" sz="2000" dirty="0"/>
            </a:br>
            <a:r>
              <a:rPr lang="en-US" sz="2000" dirty="0"/>
              <a:t>Ann Arbor, MI 48109-5838</a:t>
            </a:r>
          </a:p>
          <a:p>
            <a:r>
              <a:rPr lang="en-US" sz="2000" b="1" dirty="0"/>
              <a:t>Phone</a:t>
            </a:r>
            <a:r>
              <a:rPr lang="en-US" sz="2000" dirty="0"/>
              <a:t>: (734) 764-8021</a:t>
            </a:r>
            <a:br>
              <a:rPr lang="en-US" sz="2000" dirty="0"/>
            </a:br>
            <a:r>
              <a:rPr lang="en-US" sz="2000" b="1" dirty="0"/>
              <a:t>Fax</a:t>
            </a:r>
            <a:r>
              <a:rPr lang="en-US" sz="2000" dirty="0"/>
              <a:t>: (734) 763-7405</a:t>
            </a:r>
          </a:p>
        </p:txBody>
      </p:sp>
    </p:spTree>
    <p:extLst>
      <p:ext uri="{BB962C8B-B14F-4D97-AF65-F5344CB8AC3E}">
        <p14:creationId xmlns:p14="http://schemas.microsoft.com/office/powerpoint/2010/main" val="36909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79438"/>
          </a:xfrm>
        </p:spPr>
        <p:txBody>
          <a:bodyPr>
            <a:noAutofit/>
          </a:bodyPr>
          <a:lstStyle/>
          <a:p>
            <a:r>
              <a:rPr lang="en-US" sz="4000" dirty="0"/>
              <a:t>Applicable Standards, Regulations, and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1" y="2057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American National Standard for Safe Use of Lasers (ANSI Z136.1-2014)</a:t>
            </a:r>
          </a:p>
          <a:p>
            <a:r>
              <a:rPr lang="en-US" sz="2400" dirty="0"/>
              <a:t>American National Standard for Safe Use of Lasers in research, development, or testing (ANSI 2136.8-2012)</a:t>
            </a:r>
          </a:p>
          <a:p>
            <a:r>
              <a:rPr lang="en-US" sz="2400" dirty="0"/>
              <a:t>General Duty Clause [29 CFR 1910.5(a)(1)]</a:t>
            </a:r>
          </a:p>
          <a:p>
            <a:pPr lvl="1"/>
            <a:r>
              <a:rPr lang="en-US" sz="2000" dirty="0"/>
              <a:t>“Each employer shall furnish a place of employment which is free from recognized hazards that are likely to cause death or physical harm to employees”</a:t>
            </a:r>
          </a:p>
          <a:p>
            <a:r>
              <a:rPr lang="en-US" sz="2400" dirty="0"/>
              <a:t>Laser Product Performance Standard (21 CFR 1040.10 and 1040.11)</a:t>
            </a:r>
          </a:p>
          <a:p>
            <a:r>
              <a:rPr lang="en-US" sz="2400" dirty="0"/>
              <a:t>EHS Laser Safety Guideline:</a:t>
            </a:r>
          </a:p>
          <a:p>
            <a:pPr lvl="1"/>
            <a:r>
              <a:rPr lang="en-US" sz="2000" dirty="0"/>
              <a:t>http://ehs.umich.edu/wp-content/uploads/2016/02/LaserSafety.pdf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6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Thank you for your time in completing this presentation. </a:t>
            </a:r>
          </a:p>
          <a:p>
            <a:pPr marL="0" indent="0" algn="ctr">
              <a:buNone/>
            </a:pPr>
            <a:r>
              <a:rPr lang="en-US" dirty="0" smtClean="0"/>
              <a:t>We hope you have found its content both useful and informative. </a:t>
            </a:r>
          </a:p>
          <a:p>
            <a:pPr marL="0" indent="0" algn="ctr">
              <a:buNone/>
            </a:pPr>
            <a:r>
              <a:rPr lang="en-US" dirty="0" smtClean="0"/>
              <a:t>For further questions and/or inquiries, please contact:</a:t>
            </a:r>
          </a:p>
          <a:p>
            <a:pPr marL="0" indent="0" algn="ctr">
              <a:buNone/>
            </a:pPr>
            <a:r>
              <a:rPr lang="en-US" dirty="0" smtClean="0"/>
              <a:t>Laser Safety Officer at 734-647-5224 or </a:t>
            </a:r>
          </a:p>
          <a:p>
            <a:pPr marL="0" indent="0" algn="ctr">
              <a:buNone/>
            </a:pPr>
            <a:r>
              <a:rPr lang="en-US" dirty="0" smtClean="0"/>
              <a:t>UM Environment, Health and Safety at</a:t>
            </a:r>
          </a:p>
          <a:p>
            <a:pPr marL="0" indent="0" algn="ctr">
              <a:buNone/>
            </a:pPr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ehs.umich.edu</a:t>
            </a:r>
            <a:endParaRPr lang="en-US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5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758952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Responsibilities of  Lab Directors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31920"/>
          </a:xfrm>
        </p:spPr>
        <p:txBody>
          <a:bodyPr>
            <a:normAutofit/>
          </a:bodyPr>
          <a:lstStyle/>
          <a:p>
            <a:pPr marL="117475" lvl="1" indent="0">
              <a:lnSpc>
                <a:spcPct val="80000"/>
              </a:lnSpc>
              <a:buNone/>
            </a:pPr>
            <a:r>
              <a:rPr lang="en-US" sz="3200" dirty="0"/>
              <a:t>Evaluate laser hazards &amp; institute appropriate </a:t>
            </a:r>
            <a:r>
              <a:rPr lang="en-US" sz="3200" dirty="0" smtClean="0"/>
              <a:t>controls (with EHS advice as appropriate)</a:t>
            </a:r>
            <a:endParaRPr lang="en-US" sz="3200" dirty="0"/>
          </a:p>
          <a:p>
            <a:pPr marL="117475" lvl="1" indent="0">
              <a:lnSpc>
                <a:spcPct val="80000"/>
              </a:lnSpc>
              <a:buNone/>
            </a:pPr>
            <a:r>
              <a:rPr lang="en-US" sz="3200" dirty="0" smtClean="0"/>
              <a:t>Implement </a:t>
            </a:r>
            <a:r>
              <a:rPr lang="en-US" sz="3200" dirty="0"/>
              <a:t>safety </a:t>
            </a:r>
            <a:r>
              <a:rPr lang="en-US" sz="3200" dirty="0" smtClean="0"/>
              <a:t>procedures:</a:t>
            </a:r>
            <a:endParaRPr lang="en-US" sz="3200" dirty="0"/>
          </a:p>
          <a:p>
            <a:pPr marL="803275" lvl="2">
              <a:lnSpc>
                <a:spcPct val="80000"/>
              </a:lnSpc>
            </a:pPr>
            <a:r>
              <a:rPr lang="en-US" sz="2800" dirty="0"/>
              <a:t>Develop written Standard Operating Procedures (SOP)</a:t>
            </a:r>
          </a:p>
          <a:p>
            <a:pPr marL="803275" lvl="2">
              <a:lnSpc>
                <a:spcPct val="80000"/>
              </a:lnSpc>
            </a:pPr>
            <a:r>
              <a:rPr lang="en-US" sz="2800" dirty="0"/>
              <a:t>Provide personal protective equipment, if necessary</a:t>
            </a:r>
          </a:p>
          <a:p>
            <a:pPr marL="803275" lvl="2">
              <a:lnSpc>
                <a:spcPct val="80000"/>
              </a:lnSpc>
            </a:pPr>
            <a:r>
              <a:rPr lang="en-US" sz="2800" dirty="0" smtClean="0"/>
              <a:t>Conduct and </a:t>
            </a:r>
            <a:r>
              <a:rPr lang="en-US" sz="2800" dirty="0"/>
              <a:t>document specific training for all users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990600"/>
            <a:ext cx="82296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this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981200"/>
            <a:ext cx="8229600" cy="4525963"/>
          </a:xfrm>
        </p:spPr>
        <p:txBody>
          <a:bodyPr/>
          <a:lstStyle/>
          <a:p>
            <a:r>
              <a:rPr lang="en-US" dirty="0" smtClean="0"/>
              <a:t>What is a laser and what is dangerous about it?</a:t>
            </a:r>
          </a:p>
          <a:p>
            <a:r>
              <a:rPr lang="en-US" dirty="0" smtClean="0"/>
              <a:t>What is an embedded laser and what are its advantages?</a:t>
            </a:r>
          </a:p>
          <a:p>
            <a:r>
              <a:rPr lang="en-US" dirty="0" smtClean="0"/>
              <a:t>How to remain as safe as possible when using equipment containing an embedded laser</a:t>
            </a:r>
          </a:p>
          <a:p>
            <a:r>
              <a:rPr lang="en-US" dirty="0" smtClean="0"/>
              <a:t>What to do if someone is injured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Embedded Laser </a:t>
            </a:r>
            <a:r>
              <a:rPr lang="en-US" dirty="0"/>
              <a:t>Safety </a:t>
            </a:r>
            <a:r>
              <a:rPr lang="en-US" dirty="0" smtClean="0"/>
              <a:t>Basic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18" y="20574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  <a:defRPr/>
            </a:pPr>
            <a:r>
              <a:rPr lang="en-US" sz="3500" dirty="0" smtClean="0"/>
              <a:t>After completing this training, you should be able to:</a:t>
            </a:r>
            <a:endParaRPr lang="en-US" sz="3500" dirty="0"/>
          </a:p>
          <a:p>
            <a:pPr marL="1268730" lvl="2" indent="-457200">
              <a:defRPr/>
            </a:pPr>
            <a:r>
              <a:rPr lang="en-US" sz="3500" dirty="0" smtClean="0"/>
              <a:t>Identify the risks of using equipment containing lasers</a:t>
            </a:r>
          </a:p>
          <a:p>
            <a:pPr marL="1268730" lvl="2" indent="-457200">
              <a:defRPr/>
            </a:pPr>
            <a:r>
              <a:rPr lang="en-US" sz="3500" dirty="0" smtClean="0"/>
              <a:t>Know how to avoid increasing the risks</a:t>
            </a:r>
          </a:p>
          <a:p>
            <a:pPr marL="1268730" lvl="2" indent="-457200">
              <a:defRPr/>
            </a:pPr>
            <a:r>
              <a:rPr lang="en-US" sz="3500" dirty="0" smtClean="0"/>
              <a:t>Recognize and take action if something bad happens when using embedded lasers.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0407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What is a LASER? Why is it hazardous?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58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laser is a device that makes </a:t>
            </a:r>
            <a:r>
              <a:rPr lang="en-US" b="1" dirty="0" smtClean="0"/>
              <a:t>very powerful electromagnetic waves </a:t>
            </a:r>
            <a:r>
              <a:rPr lang="en-US" dirty="0" smtClean="0"/>
              <a:t>(including visible ones) 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LASER </a:t>
            </a:r>
            <a:r>
              <a:rPr lang="en-US" sz="3600" dirty="0" smtClean="0"/>
              <a:t>stands for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ight</a:t>
            </a:r>
            <a:r>
              <a:rPr lang="en-US" sz="2800" dirty="0" smtClean="0">
                <a:solidFill>
                  <a:srgbClr val="FF0000"/>
                </a:solidFill>
              </a:rPr>
              <a:t> A</a:t>
            </a:r>
            <a:r>
              <a:rPr lang="en-US" sz="2800" dirty="0" smtClean="0"/>
              <a:t>mplification </a:t>
            </a:r>
            <a:r>
              <a:rPr lang="en-US" sz="2800" dirty="0"/>
              <a:t>by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timulated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mission of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adiation.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energy in this non-ionizing electromagnetic radiation is very useful for many applications but more energy also makes it more dangerous.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the following types of light</a:t>
            </a:r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28600" y="1965597"/>
            <a:ext cx="4041775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929860" y="2369560"/>
            <a:ext cx="4041775" cy="2092325"/>
          </a:xfrm>
          <a:prstGeom prst="rect">
            <a:avLst/>
          </a:prstGeom>
        </p:spPr>
        <p:txBody>
          <a:bodyPr/>
          <a:lstStyle/>
          <a:p>
            <a:pPr marL="457200" lvl="1" indent="0">
              <a:buNone/>
            </a:pPr>
            <a:r>
              <a:rPr lang="en-US" sz="1800" dirty="0" smtClean="0"/>
              <a:t>Laser light: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1 wavelength (monochromatic)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Waves </a:t>
            </a:r>
            <a:r>
              <a:rPr lang="en-US" sz="1800" u="sng" dirty="0" smtClean="0"/>
              <a:t>in phase </a:t>
            </a:r>
            <a:r>
              <a:rPr lang="en-US" sz="1800" dirty="0" smtClean="0"/>
              <a:t>(coherent)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Goes in </a:t>
            </a:r>
            <a:r>
              <a:rPr lang="en-US" sz="1800" u="sng" dirty="0" smtClean="0"/>
              <a:t>one direction </a:t>
            </a:r>
            <a:r>
              <a:rPr lang="en-US" sz="1800" dirty="0" smtClean="0"/>
              <a:t>(directional)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Intensity can </a:t>
            </a:r>
            <a:r>
              <a:rPr lang="en-US" sz="1800" u="sng" dirty="0" smtClean="0"/>
              <a:t>go some distance</a:t>
            </a:r>
            <a:endParaRPr lang="en-US" u="sng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80580" y="2367234"/>
            <a:ext cx="4041648" cy="2397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Regular light sources emit light that has: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Multiple wavelengths (polychromatic)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Waves out of phase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Multi-directional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Intensity decreases rapidly</a:t>
            </a:r>
          </a:p>
          <a:p>
            <a:endParaRPr lang="en-US" dirty="0" smtClean="0"/>
          </a:p>
        </p:txBody>
      </p:sp>
      <p:pic>
        <p:nvPicPr>
          <p:cNvPr id="10" name="Picture 7" descr="laser lig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51" y="4895814"/>
            <a:ext cx="1759519" cy="162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light bul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27" y="4856434"/>
            <a:ext cx="166846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60" y="1783643"/>
            <a:ext cx="3813048" cy="49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0" y="1783643"/>
            <a:ext cx="3809999" cy="4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1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81543"/>
              </p:ext>
            </p:extLst>
          </p:nvPr>
        </p:nvGraphicFramePr>
        <p:xfrm>
          <a:off x="533400" y="1295400"/>
          <a:ext cx="7945582" cy="5370562"/>
        </p:xfrm>
        <a:graphic>
          <a:graphicData uri="http://schemas.openxmlformats.org/drawingml/2006/table">
            <a:tbl>
              <a:tblPr/>
              <a:tblGrid>
                <a:gridCol w="2931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4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Wavelength</a:t>
                      </a:r>
                      <a:r>
                        <a:rPr lang="en-US" sz="1600" b="1" baseline="0" dirty="0" smtClean="0">
                          <a:effectLst/>
                        </a:rPr>
                        <a:t> Range</a:t>
                      </a:r>
                      <a:endParaRPr lang="en-US" sz="1600" dirty="0">
                        <a:effectLst/>
                      </a:endParaRP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Eye</a:t>
                      </a:r>
                      <a:endParaRPr lang="en-US" sz="1600" dirty="0">
                        <a:effectLst/>
                      </a:endParaRP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Skin</a:t>
                      </a:r>
                      <a:endParaRPr lang="en-US" sz="1600" dirty="0">
                        <a:effectLst/>
                      </a:endParaRP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2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Ultraviolet C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200-280 nm</a:t>
                      </a: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Ultraviolet</a:t>
                      </a:r>
                      <a:r>
                        <a:rPr lang="en-US" sz="1600" baseline="0" dirty="0" smtClean="0">
                          <a:effectLst/>
                        </a:rPr>
                        <a:t> B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280-315 nm</a:t>
                      </a: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Ultraviolet</a:t>
                      </a:r>
                      <a:r>
                        <a:rPr lang="en-US" sz="1600" baseline="0" dirty="0" smtClean="0">
                          <a:effectLst/>
                        </a:rPr>
                        <a:t> A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315-400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nm</a:t>
                      </a: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effectLst/>
                        </a:rPr>
                        <a:t>Photokeratitis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err="1" smtClean="0">
                          <a:effectLst/>
                        </a:rPr>
                        <a:t>Photokeratitis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Photochemical cataract</a:t>
                      </a: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Sunburn</a:t>
                      </a:r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Skin Cancer</a:t>
                      </a: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Accelerated </a:t>
                      </a:r>
                      <a:r>
                        <a:rPr lang="en-US" sz="1600" dirty="0">
                          <a:effectLst/>
                        </a:rPr>
                        <a:t>skin aging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Increased pigmentation</a:t>
                      </a:r>
                      <a:endParaRPr lang="en-US" sz="1600" dirty="0">
                        <a:effectLst/>
                      </a:endParaRP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Pigment darkening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Skin </a:t>
                      </a:r>
                      <a:r>
                        <a:rPr lang="en-US" sz="1600" dirty="0">
                          <a:effectLst/>
                        </a:rPr>
                        <a:t>burn</a:t>
                      </a: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644">
                <a:tc>
                  <a:txBody>
                    <a:bodyPr/>
                    <a:lstStyle/>
                    <a:p>
                      <a:pPr algn="ctr"/>
                      <a:endParaRPr lang="fr-FR" sz="1600" dirty="0" smtClean="0">
                        <a:effectLst/>
                      </a:endParaRPr>
                    </a:p>
                    <a:p>
                      <a:pPr algn="ctr"/>
                      <a:r>
                        <a:rPr lang="fr-FR" sz="1600" dirty="0" smtClean="0">
                          <a:effectLst/>
                        </a:rPr>
                        <a:t>Visible</a:t>
                      </a:r>
                      <a:endParaRPr lang="fr-FR" sz="1600" dirty="0"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(400 nm - </a:t>
                      </a:r>
                      <a:r>
                        <a:rPr lang="fr-FR" sz="1600" dirty="0" smtClean="0">
                          <a:effectLst/>
                        </a:rPr>
                        <a:t>700 </a:t>
                      </a:r>
                      <a:r>
                        <a:rPr lang="fr-FR" sz="1600" dirty="0">
                          <a:effectLst/>
                        </a:rPr>
                        <a:t>nm</a:t>
                      </a:r>
                      <a:r>
                        <a:rPr lang="fr-FR" sz="1600" dirty="0" smtClean="0">
                          <a:effectLst/>
                        </a:rPr>
                        <a:t>)</a:t>
                      </a:r>
                    </a:p>
                    <a:p>
                      <a:pPr algn="ctr"/>
                      <a:endParaRPr lang="fr-FR" sz="1600" dirty="0">
                        <a:effectLst/>
                      </a:endParaRP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Photochemical 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Thermal </a:t>
                      </a:r>
                      <a:r>
                        <a:rPr lang="en-US" sz="1600" dirty="0">
                          <a:effectLst/>
                        </a:rPr>
                        <a:t>retinal injury</a:t>
                      </a: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Pigment </a:t>
                      </a:r>
                      <a:r>
                        <a:rPr lang="en-US" sz="1600" dirty="0">
                          <a:effectLst/>
                        </a:rPr>
                        <a:t>darkening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Skin </a:t>
                      </a:r>
                      <a:r>
                        <a:rPr lang="en-US" sz="1600" dirty="0">
                          <a:effectLst/>
                        </a:rPr>
                        <a:t>burn</a:t>
                      </a: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5198"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effectLst/>
                      </a:endParaRPr>
                    </a:p>
                    <a:p>
                      <a:pPr algn="ctr"/>
                      <a:r>
                        <a:rPr lang="pt-BR" sz="1600" dirty="0" smtClean="0">
                          <a:effectLst/>
                        </a:rPr>
                        <a:t>Near-infrared</a:t>
                      </a:r>
                      <a:endParaRPr lang="pt-BR" sz="1600" dirty="0">
                        <a:effectLst/>
                      </a:endParaRPr>
                    </a:p>
                    <a:p>
                      <a:pPr algn="ctr"/>
                      <a:r>
                        <a:rPr lang="pt-BR" sz="1600" dirty="0" smtClean="0">
                          <a:effectLst/>
                        </a:rPr>
                        <a:t>700-1400 nm</a:t>
                      </a:r>
                    </a:p>
                    <a:p>
                      <a:pPr algn="ctr"/>
                      <a:endParaRPr lang="pt-BR" sz="1600" dirty="0" smtClean="0">
                        <a:effectLst/>
                      </a:endParaRPr>
                    </a:p>
                    <a:p>
                      <a:pPr algn="ctr"/>
                      <a:r>
                        <a:rPr lang="pt-BR" sz="1600" dirty="0" smtClean="0">
                          <a:effectLst/>
                        </a:rPr>
                        <a:t>Mid-infrared</a:t>
                      </a:r>
                    </a:p>
                    <a:p>
                      <a:pPr algn="ctr"/>
                      <a:r>
                        <a:rPr lang="pt-BR" sz="1600" dirty="0" smtClean="0">
                          <a:effectLst/>
                        </a:rPr>
                        <a:t>1400-3000 nm</a:t>
                      </a:r>
                    </a:p>
                    <a:p>
                      <a:pPr algn="ctr"/>
                      <a:endParaRPr lang="pt-BR" sz="1600" dirty="0" smtClean="0">
                        <a:effectLst/>
                      </a:endParaRPr>
                    </a:p>
                    <a:p>
                      <a:pPr algn="ctr"/>
                      <a:r>
                        <a:rPr lang="pt-BR" sz="1600" dirty="0" smtClean="0">
                          <a:effectLst/>
                        </a:rPr>
                        <a:t>Far-infrared</a:t>
                      </a:r>
                    </a:p>
                    <a:p>
                      <a:pPr algn="ctr"/>
                      <a:r>
                        <a:rPr lang="pt-BR" sz="1600" dirty="0" smtClean="0">
                          <a:effectLst/>
                        </a:rPr>
                        <a:t>3000-1,000,000</a:t>
                      </a:r>
                      <a:r>
                        <a:rPr lang="pt-BR" sz="1600" baseline="0" dirty="0" smtClean="0">
                          <a:effectLst/>
                        </a:rPr>
                        <a:t> nm</a:t>
                      </a:r>
                      <a:endParaRPr lang="en-US" sz="1600" dirty="0">
                        <a:effectLst/>
                      </a:endParaRP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Cataract </a:t>
                      </a:r>
                      <a:r>
                        <a:rPr lang="en-US" sz="1600" dirty="0">
                          <a:effectLst/>
                        </a:rPr>
                        <a:t>and retinal burn</a:t>
                      </a: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Corneal </a:t>
                      </a:r>
                      <a:r>
                        <a:rPr lang="en-US" sz="1600" dirty="0" smtClean="0">
                          <a:effectLst/>
                        </a:rPr>
                        <a:t>burn</a:t>
                      </a: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Corneal burn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Aqueous flare, cataract</a:t>
                      </a: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Corneal burn</a:t>
                      </a:r>
                      <a:endParaRPr lang="en-US" sz="1600" dirty="0">
                        <a:effectLst/>
                      </a:endParaRP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Skin burn</a:t>
                      </a: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endParaRPr lang="en-US" sz="16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Skin burn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Skin burn</a:t>
                      </a:r>
                      <a:endParaRPr lang="en-US" sz="1600" dirty="0">
                        <a:effectLst/>
                      </a:endParaRPr>
                    </a:p>
                  </a:txBody>
                  <a:tcPr marL="33702" marR="33702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723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Types of injury that enough light energy of differing wave length can cause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57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25010"/>
            <a:ext cx="2590800" cy="892847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368" y="2486726"/>
            <a:ext cx="2990850" cy="1327039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76" y="3829371"/>
            <a:ext cx="2895601" cy="10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10" y="4965652"/>
            <a:ext cx="3435405" cy="17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42030" y="2897197"/>
            <a:ext cx="3225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Specular Reflection (flat surface)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222586"/>
            <a:ext cx="8382000" cy="104128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Viewing a laser beam </a:t>
            </a:r>
            <a:r>
              <a:rPr lang="en-US" b="1" u="sng" dirty="0" smtClean="0"/>
              <a:t>directly</a:t>
            </a:r>
            <a:r>
              <a:rPr lang="en-US" b="1" dirty="0" smtClean="0"/>
              <a:t> or when </a:t>
            </a:r>
            <a:r>
              <a:rPr lang="en-US" b="1" u="sng" dirty="0" smtClean="0"/>
              <a:t>reflected</a:t>
            </a:r>
            <a:r>
              <a:rPr lang="en-US" b="1" dirty="0" smtClean="0"/>
              <a:t> can cause </a:t>
            </a:r>
            <a:r>
              <a:rPr lang="en-US" b="1" dirty="0" smtClean="0">
                <a:solidFill>
                  <a:srgbClr val="FF0000"/>
                </a:solidFill>
              </a:rPr>
              <a:t>eye damage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44" y="3474497"/>
            <a:ext cx="18288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Direct Beam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6219" y="4751281"/>
            <a:ext cx="35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Specular Reflection (curved surface)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5797" y="6034128"/>
            <a:ext cx="1843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Diffuse Reflection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955668"/>
            <a:ext cx="3150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Viewing the beam from</a:t>
            </a:r>
          </a:p>
          <a:p>
            <a:r>
              <a:rPr lang="en-US" dirty="0" smtClean="0"/>
              <a:t>a distance </a:t>
            </a:r>
            <a:r>
              <a:rPr lang="en-US" b="1" dirty="0" smtClean="0"/>
              <a:t>from the side</a:t>
            </a:r>
          </a:p>
          <a:p>
            <a:r>
              <a:rPr lang="en-US" dirty="0" smtClean="0"/>
              <a:t>is unlikely to cause harm</a:t>
            </a:r>
          </a:p>
          <a:p>
            <a:r>
              <a:rPr lang="en-US" dirty="0" smtClean="0"/>
              <a:t>but there must be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eflections.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625" y="271851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ikely to cause harm if enough energy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3706" y="362501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ALSO likely to cause harm: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564372" y="2538716"/>
            <a:ext cx="709934" cy="1076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3"/>
          </p:cNvCxnSpPr>
          <p:nvPr/>
        </p:nvCxnSpPr>
        <p:spPr>
          <a:xfrm flipV="1">
            <a:off x="4274306" y="4225174"/>
            <a:ext cx="105969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5888" y="5120613"/>
            <a:ext cx="1441912" cy="1282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170998"/>
              </p:ext>
            </p:extLst>
          </p:nvPr>
        </p:nvGraphicFramePr>
        <p:xfrm>
          <a:off x="1292347" y="449580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8" imgW="419040" imgH="419040" progId="Photoshop.Image.13">
                  <p:embed/>
                </p:oleObj>
              </mc:Choice>
              <mc:Fallback>
                <p:oleObj name="Image" r:id="rId8" imgW="419040" imgH="419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2347" y="4495800"/>
                        <a:ext cx="419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6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149&quot;&gt;&lt;/object&gt;&lt;object type=&quot;2&quot; unique_id=&quot;10150&quot;&gt;&lt;object type=&quot;3&quot; unique_id=&quot;10151&quot;&gt;&lt;property id=&quot;20148&quot; value=&quot;5&quot;/&gt;&lt;property id=&quot;20300&quot; value=&quot;Slide 1&quot;/&gt;&lt;property id=&quot;20307&quot; value=&quot;262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1765</Words>
  <Application>Microsoft Office PowerPoint</Application>
  <PresentationFormat>On-screen Show (4:3)</PresentationFormat>
  <Paragraphs>290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1_Office Theme</vt:lpstr>
      <vt:lpstr>Image</vt:lpstr>
      <vt:lpstr>Embedded Laser Safety Training</vt:lpstr>
      <vt:lpstr>Embedded Laser Safety Basic Training Self-Study Module</vt:lpstr>
      <vt:lpstr>Responsibilities of  Lab Directors</vt:lpstr>
      <vt:lpstr>In this training</vt:lpstr>
      <vt:lpstr>Embedded Laser Safety Basic Training</vt:lpstr>
      <vt:lpstr> What is a LASER? Why is it hazardous? </vt:lpstr>
      <vt:lpstr>Compare the following types of light</vt:lpstr>
      <vt:lpstr>PowerPoint Presentation</vt:lpstr>
      <vt:lpstr>Viewing a laser beam directly or when reflected can cause eye damage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healthy to stay safe!</vt:lpstr>
      <vt:lpstr>How to work safely with lasers</vt:lpstr>
      <vt:lpstr>Standard Operating Procedure (SOP)</vt:lpstr>
      <vt:lpstr>PowerPoint Presentation</vt:lpstr>
      <vt:lpstr>PowerPoint Presentation</vt:lpstr>
      <vt:lpstr>PowerPoint Presentation</vt:lpstr>
      <vt:lpstr>What Do I Do in an Emergency?</vt:lpstr>
      <vt:lpstr>U-M Occupational Health Services</vt:lpstr>
      <vt:lpstr>Applicable Standards, Regulations, and Guidelines</vt:lpstr>
      <vt:lpstr>PowerPoint Presentation</vt:lpstr>
    </vt:vector>
  </TitlesOfParts>
  <Company>BF-SCCMSS01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Kelli</dc:creator>
  <cp:lastModifiedBy>Garcia, Russell</cp:lastModifiedBy>
  <cp:revision>155</cp:revision>
  <cp:lastPrinted>2018-07-07T00:51:53Z</cp:lastPrinted>
  <dcterms:created xsi:type="dcterms:W3CDTF">2011-06-04T21:09:16Z</dcterms:created>
  <dcterms:modified xsi:type="dcterms:W3CDTF">2018-09-06T13:26:48Z</dcterms:modified>
</cp:coreProperties>
</file>